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5" r:id="rId4"/>
    <p:sldId id="259" r:id="rId5"/>
    <p:sldId id="264" r:id="rId6"/>
    <p:sldId id="260" r:id="rId7"/>
    <p:sldId id="261" r:id="rId8"/>
    <p:sldId id="262" r:id="rId9"/>
    <p:sldId id="266" r:id="rId10"/>
    <p:sldId id="26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0" autoAdjust="0"/>
    <p:restoredTop sz="94660"/>
  </p:normalViewPr>
  <p:slideViewPr>
    <p:cSldViewPr snapToGrid="0" snapToObjects="1">
      <p:cViewPr>
        <p:scale>
          <a:sx n="89" d="100"/>
          <a:sy n="89" d="100"/>
        </p:scale>
        <p:origin x="267"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6A4501-69A6-4839-92E8-540BBF720D85}"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B29089BF-EB19-4D1A-86E1-B2C9D9D536C2}">
      <dgm:prSet/>
      <dgm:spPr/>
      <dgm:t>
        <a:bodyPr/>
        <a:lstStyle/>
        <a:p>
          <a:pPr>
            <a:defRPr b="1"/>
          </a:pPr>
          <a:r>
            <a:rPr lang="en-US"/>
            <a:t>2025</a:t>
          </a:r>
        </a:p>
      </dgm:t>
    </dgm:pt>
    <dgm:pt modelId="{4C1E5E54-C93B-4767-9ADB-342BEEE2E610}" type="parTrans" cxnId="{506FD7C1-0BB7-45AA-AC24-0E0F0E69F380}">
      <dgm:prSet/>
      <dgm:spPr/>
      <dgm:t>
        <a:bodyPr/>
        <a:lstStyle/>
        <a:p>
          <a:endParaRPr lang="en-US"/>
        </a:p>
      </dgm:t>
    </dgm:pt>
    <dgm:pt modelId="{ED710624-607A-42B5-8681-B636FE7087C5}" type="sibTrans" cxnId="{506FD7C1-0BB7-45AA-AC24-0E0F0E69F380}">
      <dgm:prSet/>
      <dgm:spPr/>
      <dgm:t>
        <a:bodyPr/>
        <a:lstStyle/>
        <a:p>
          <a:endParaRPr lang="en-US"/>
        </a:p>
      </dgm:t>
    </dgm:pt>
    <dgm:pt modelId="{CED873D0-9E99-4727-8EE5-8169BFECE338}">
      <dgm:prSet/>
      <dgm:spPr/>
      <dgm:t>
        <a:bodyPr/>
        <a:lstStyle/>
        <a:p>
          <a:r>
            <a:rPr lang="en-US" b="1" dirty="0"/>
            <a:t>Current Outreach in Ghana &amp; Jamaica </a:t>
          </a:r>
        </a:p>
      </dgm:t>
    </dgm:pt>
    <dgm:pt modelId="{8B0E0025-075E-48B7-B1AA-FFE463451E3E}" type="parTrans" cxnId="{43A668D2-8A84-4C0E-B493-539BDFFE4441}">
      <dgm:prSet/>
      <dgm:spPr/>
      <dgm:t>
        <a:bodyPr/>
        <a:lstStyle/>
        <a:p>
          <a:endParaRPr lang="en-US"/>
        </a:p>
      </dgm:t>
    </dgm:pt>
    <dgm:pt modelId="{054B2619-9042-4EB1-A43A-C1E4B9D4524B}" type="sibTrans" cxnId="{43A668D2-8A84-4C0E-B493-539BDFFE4441}">
      <dgm:prSet/>
      <dgm:spPr/>
      <dgm:t>
        <a:bodyPr/>
        <a:lstStyle/>
        <a:p>
          <a:endParaRPr lang="en-US"/>
        </a:p>
      </dgm:t>
    </dgm:pt>
    <dgm:pt modelId="{EE959D4A-2A46-4CE3-97F1-B120B68DF63A}">
      <dgm:prSet/>
      <dgm:spPr/>
      <dgm:t>
        <a:bodyPr/>
        <a:lstStyle/>
        <a:p>
          <a:pPr>
            <a:defRPr b="1"/>
          </a:pPr>
          <a:r>
            <a:rPr lang="en-US"/>
            <a:t>2026</a:t>
          </a:r>
        </a:p>
      </dgm:t>
    </dgm:pt>
    <dgm:pt modelId="{59FEB6E7-14B9-4234-93D2-0E54509FA020}" type="parTrans" cxnId="{57454BC2-6329-482C-BC02-3FF89529B745}">
      <dgm:prSet/>
      <dgm:spPr/>
      <dgm:t>
        <a:bodyPr/>
        <a:lstStyle/>
        <a:p>
          <a:endParaRPr lang="en-US"/>
        </a:p>
      </dgm:t>
    </dgm:pt>
    <dgm:pt modelId="{4FE6BFBB-29B0-426A-917A-E96B135AE93B}" type="sibTrans" cxnId="{57454BC2-6329-482C-BC02-3FF89529B745}">
      <dgm:prSet/>
      <dgm:spPr/>
      <dgm:t>
        <a:bodyPr/>
        <a:lstStyle/>
        <a:p>
          <a:endParaRPr lang="en-US"/>
        </a:p>
      </dgm:t>
    </dgm:pt>
    <dgm:pt modelId="{A1AADABF-7F83-49F7-9260-2CBB4D1413B5}">
      <dgm:prSet/>
      <dgm:spPr/>
      <dgm:t>
        <a:bodyPr/>
        <a:lstStyle/>
        <a:p>
          <a:r>
            <a:rPr lang="en-US" b="1" dirty="0"/>
            <a:t>Expansion to St. Croix &amp; U.S. Launch – school programs, community partnerships, and advocacy</a:t>
          </a:r>
        </a:p>
      </dgm:t>
    </dgm:pt>
    <dgm:pt modelId="{881B7DE7-1698-4489-8F4C-2129019EDEC2}" type="parTrans" cxnId="{5DCED272-EEC1-4119-9F9D-52C26FE7BD70}">
      <dgm:prSet/>
      <dgm:spPr/>
      <dgm:t>
        <a:bodyPr/>
        <a:lstStyle/>
        <a:p>
          <a:endParaRPr lang="en-US"/>
        </a:p>
      </dgm:t>
    </dgm:pt>
    <dgm:pt modelId="{86F61425-3167-4C99-8AF7-D651672A3E1F}" type="sibTrans" cxnId="{5DCED272-EEC1-4119-9F9D-52C26FE7BD70}">
      <dgm:prSet/>
      <dgm:spPr/>
      <dgm:t>
        <a:bodyPr/>
        <a:lstStyle/>
        <a:p>
          <a:endParaRPr lang="en-US"/>
        </a:p>
      </dgm:t>
    </dgm:pt>
    <dgm:pt modelId="{BF59E0D4-8BCB-4DAB-B8EB-FF9BA3E9FA23}">
      <dgm:prSet/>
      <dgm:spPr/>
      <dgm:t>
        <a:bodyPr/>
        <a:lstStyle/>
        <a:p>
          <a:pPr>
            <a:defRPr b="1"/>
          </a:pPr>
          <a:r>
            <a:rPr lang="en-US"/>
            <a:t>Ongoing</a:t>
          </a:r>
        </a:p>
      </dgm:t>
    </dgm:pt>
    <dgm:pt modelId="{D96928F8-E6C3-49CE-BB92-12090B50ADA7}" type="parTrans" cxnId="{5C99D2A5-A655-438D-AD12-9786490D9820}">
      <dgm:prSet/>
      <dgm:spPr/>
      <dgm:t>
        <a:bodyPr/>
        <a:lstStyle/>
        <a:p>
          <a:endParaRPr lang="en-US"/>
        </a:p>
      </dgm:t>
    </dgm:pt>
    <dgm:pt modelId="{55746D99-C2D4-4AFE-8E9A-018227B47C95}" type="sibTrans" cxnId="{5C99D2A5-A655-438D-AD12-9786490D9820}">
      <dgm:prSet/>
      <dgm:spPr/>
      <dgm:t>
        <a:bodyPr/>
        <a:lstStyle/>
        <a:p>
          <a:endParaRPr lang="en-US"/>
        </a:p>
      </dgm:t>
    </dgm:pt>
    <dgm:pt modelId="{542BD494-A5E5-4292-8D00-6E2F1ECCA8D6}">
      <dgm:prSet/>
      <dgm:spPr/>
      <dgm:t>
        <a:bodyPr/>
        <a:lstStyle/>
        <a:p>
          <a:r>
            <a:rPr lang="en-US" b="1" dirty="0"/>
            <a:t>Product donations, education drives, and awareness campaigns</a:t>
          </a:r>
        </a:p>
      </dgm:t>
    </dgm:pt>
    <dgm:pt modelId="{C8DB5722-28B3-4E10-B6DD-B216293F7881}" type="parTrans" cxnId="{F390F8D3-C3D3-4185-8082-FE60C9E4E48F}">
      <dgm:prSet/>
      <dgm:spPr/>
      <dgm:t>
        <a:bodyPr/>
        <a:lstStyle/>
        <a:p>
          <a:endParaRPr lang="en-US"/>
        </a:p>
      </dgm:t>
    </dgm:pt>
    <dgm:pt modelId="{B7AD38C0-7DD3-42C5-9E0F-7409487E2B41}" type="sibTrans" cxnId="{F390F8D3-C3D3-4185-8082-FE60C9E4E48F}">
      <dgm:prSet/>
      <dgm:spPr/>
      <dgm:t>
        <a:bodyPr/>
        <a:lstStyle/>
        <a:p>
          <a:endParaRPr lang="en-US"/>
        </a:p>
      </dgm:t>
    </dgm:pt>
    <dgm:pt modelId="{4A0A3FC9-82D8-4EB5-94D5-10D5C4D13B84}" type="pres">
      <dgm:prSet presAssocID="{B16A4501-69A6-4839-92E8-540BBF720D85}" presName="root" presStyleCnt="0">
        <dgm:presLayoutVars>
          <dgm:chMax/>
          <dgm:chPref/>
          <dgm:animLvl val="lvl"/>
        </dgm:presLayoutVars>
      </dgm:prSet>
      <dgm:spPr/>
    </dgm:pt>
    <dgm:pt modelId="{66B3B184-AF4D-47E3-86E4-B504A1124C9F}" type="pres">
      <dgm:prSet presAssocID="{B16A4501-69A6-4839-92E8-540BBF720D85}" presName="divider" presStyleLbl="node1" presStyleIdx="0" presStyleCnt="1"/>
      <dgm:spPr/>
    </dgm:pt>
    <dgm:pt modelId="{C5604D29-7DE0-4749-AA27-CCC7E1FF0DD7}" type="pres">
      <dgm:prSet presAssocID="{B16A4501-69A6-4839-92E8-540BBF720D85}" presName="nodes" presStyleCnt="0">
        <dgm:presLayoutVars>
          <dgm:chMax/>
          <dgm:chPref/>
          <dgm:animLvl val="lvl"/>
        </dgm:presLayoutVars>
      </dgm:prSet>
      <dgm:spPr/>
    </dgm:pt>
    <dgm:pt modelId="{020E2D34-D798-43CF-B485-FCCDB59369CC}" type="pres">
      <dgm:prSet presAssocID="{B29089BF-EB19-4D1A-86E1-B2C9D9D536C2}" presName="composite" presStyleCnt="0"/>
      <dgm:spPr/>
    </dgm:pt>
    <dgm:pt modelId="{201A81D8-9F20-44E3-B486-21FFD9A00F17}" type="pres">
      <dgm:prSet presAssocID="{B29089BF-EB19-4D1A-86E1-B2C9D9D536C2}" presName="L1TextContainer" presStyleLbl="revTx" presStyleIdx="0" presStyleCnt="3">
        <dgm:presLayoutVars>
          <dgm:chMax val="1"/>
          <dgm:chPref val="1"/>
          <dgm:bulletEnabled val="1"/>
        </dgm:presLayoutVars>
      </dgm:prSet>
      <dgm:spPr/>
    </dgm:pt>
    <dgm:pt modelId="{B3F8E483-5ADF-43A5-971A-B58B829652AD}" type="pres">
      <dgm:prSet presAssocID="{B29089BF-EB19-4D1A-86E1-B2C9D9D536C2}" presName="L2TextContainerWrapper" presStyleCnt="0">
        <dgm:presLayoutVars>
          <dgm:chMax val="0"/>
          <dgm:chPref val="0"/>
          <dgm:bulletEnabled val="1"/>
        </dgm:presLayoutVars>
      </dgm:prSet>
      <dgm:spPr/>
    </dgm:pt>
    <dgm:pt modelId="{024A9059-E6D7-4125-8E1C-7E60B8E57E73}" type="pres">
      <dgm:prSet presAssocID="{B29089BF-EB19-4D1A-86E1-B2C9D9D536C2}" presName="L2TextContainer" presStyleLbl="bgAccFollowNode1" presStyleIdx="0" presStyleCnt="3"/>
      <dgm:spPr/>
    </dgm:pt>
    <dgm:pt modelId="{F93F9403-DF8E-4FC8-9EAB-4C2D3DE57C1F}" type="pres">
      <dgm:prSet presAssocID="{B29089BF-EB19-4D1A-86E1-B2C9D9D536C2}" presName="FlexibleEmptyPlaceHolder" presStyleCnt="0"/>
      <dgm:spPr/>
    </dgm:pt>
    <dgm:pt modelId="{FCC08DB6-32BB-4735-85EE-E3DBA30EEE39}" type="pres">
      <dgm:prSet presAssocID="{B29089BF-EB19-4D1A-86E1-B2C9D9D536C2}"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7892A71B-AAB3-4421-9F30-3E93B384BB2B}" type="pres">
      <dgm:prSet presAssocID="{B29089BF-EB19-4D1A-86E1-B2C9D9D536C2}" presName="ConnectorPoint" presStyleLbl="fgAcc1" presStyleIdx="0" presStyleCnt="3"/>
      <dgm:spPr>
        <a:solidFill>
          <a:schemeClr val="lt1">
            <a:alpha val="90000"/>
            <a:hueOff val="0"/>
            <a:satOff val="0"/>
            <a:lumOff val="0"/>
            <a:alphaOff val="0"/>
          </a:schemeClr>
        </a:solidFill>
        <a:ln w="25400" cap="flat" cmpd="sng" algn="ctr">
          <a:noFill/>
          <a:prstDash val="solid"/>
        </a:ln>
        <a:effectLst/>
      </dgm:spPr>
    </dgm:pt>
    <dgm:pt modelId="{7E9E212C-290C-42EE-B88A-144F96E63F7C}" type="pres">
      <dgm:prSet presAssocID="{B29089BF-EB19-4D1A-86E1-B2C9D9D536C2}" presName="EmptyPlaceHolder" presStyleCnt="0"/>
      <dgm:spPr/>
    </dgm:pt>
    <dgm:pt modelId="{534E3433-58B8-48D0-B386-C5ED26E9FA94}" type="pres">
      <dgm:prSet presAssocID="{ED710624-607A-42B5-8681-B636FE7087C5}" presName="spaceBetweenRectangles" presStyleCnt="0"/>
      <dgm:spPr/>
    </dgm:pt>
    <dgm:pt modelId="{A956B1E7-3AFF-4AD4-BF53-D09F6892AAAF}" type="pres">
      <dgm:prSet presAssocID="{EE959D4A-2A46-4CE3-97F1-B120B68DF63A}" presName="composite" presStyleCnt="0"/>
      <dgm:spPr/>
    </dgm:pt>
    <dgm:pt modelId="{6A1FF4DF-FDC2-4ED3-A322-16314E1D8852}" type="pres">
      <dgm:prSet presAssocID="{EE959D4A-2A46-4CE3-97F1-B120B68DF63A}" presName="L1TextContainer" presStyleLbl="revTx" presStyleIdx="1" presStyleCnt="3">
        <dgm:presLayoutVars>
          <dgm:chMax val="1"/>
          <dgm:chPref val="1"/>
          <dgm:bulletEnabled val="1"/>
        </dgm:presLayoutVars>
      </dgm:prSet>
      <dgm:spPr/>
    </dgm:pt>
    <dgm:pt modelId="{F23DA323-8883-4950-8212-18695D4174E9}" type="pres">
      <dgm:prSet presAssocID="{EE959D4A-2A46-4CE3-97F1-B120B68DF63A}" presName="L2TextContainerWrapper" presStyleCnt="0">
        <dgm:presLayoutVars>
          <dgm:chMax val="0"/>
          <dgm:chPref val="0"/>
          <dgm:bulletEnabled val="1"/>
        </dgm:presLayoutVars>
      </dgm:prSet>
      <dgm:spPr/>
    </dgm:pt>
    <dgm:pt modelId="{A9BDE92A-5C28-4D11-BF8F-0EFB1A18E7C2}" type="pres">
      <dgm:prSet presAssocID="{EE959D4A-2A46-4CE3-97F1-B120B68DF63A}" presName="L2TextContainer" presStyleLbl="bgAccFollowNode1" presStyleIdx="1" presStyleCnt="3"/>
      <dgm:spPr/>
    </dgm:pt>
    <dgm:pt modelId="{D982F37F-DFB5-4C38-89B1-BE28B36BD9C3}" type="pres">
      <dgm:prSet presAssocID="{EE959D4A-2A46-4CE3-97F1-B120B68DF63A}" presName="FlexibleEmptyPlaceHolder" presStyleCnt="0"/>
      <dgm:spPr/>
    </dgm:pt>
    <dgm:pt modelId="{FE2A1404-8D57-415C-AD3C-60868F7A7490}" type="pres">
      <dgm:prSet presAssocID="{EE959D4A-2A46-4CE3-97F1-B120B68DF63A}"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80B70B3E-CA88-43FA-BDDB-D610C56AD084}" type="pres">
      <dgm:prSet presAssocID="{EE959D4A-2A46-4CE3-97F1-B120B68DF63A}" presName="ConnectorPoint" presStyleLbl="fgAcc1" presStyleIdx="1" presStyleCnt="3"/>
      <dgm:spPr>
        <a:solidFill>
          <a:schemeClr val="lt1">
            <a:alpha val="90000"/>
            <a:hueOff val="0"/>
            <a:satOff val="0"/>
            <a:lumOff val="0"/>
            <a:alphaOff val="0"/>
          </a:schemeClr>
        </a:solidFill>
        <a:ln w="25400" cap="flat" cmpd="sng" algn="ctr">
          <a:noFill/>
          <a:prstDash val="solid"/>
        </a:ln>
        <a:effectLst/>
      </dgm:spPr>
    </dgm:pt>
    <dgm:pt modelId="{597F7FDA-74EA-44DA-A546-60191678F7C6}" type="pres">
      <dgm:prSet presAssocID="{EE959D4A-2A46-4CE3-97F1-B120B68DF63A}" presName="EmptyPlaceHolder" presStyleCnt="0"/>
      <dgm:spPr/>
    </dgm:pt>
    <dgm:pt modelId="{7FD96645-B5A2-4946-B44A-0EA129F68763}" type="pres">
      <dgm:prSet presAssocID="{4FE6BFBB-29B0-426A-917A-E96B135AE93B}" presName="spaceBetweenRectangles" presStyleCnt="0"/>
      <dgm:spPr/>
    </dgm:pt>
    <dgm:pt modelId="{40719A51-CFEF-4E71-832C-962E2020916A}" type="pres">
      <dgm:prSet presAssocID="{BF59E0D4-8BCB-4DAB-B8EB-FF9BA3E9FA23}" presName="composite" presStyleCnt="0"/>
      <dgm:spPr/>
    </dgm:pt>
    <dgm:pt modelId="{E23FEC0B-3581-47F7-ADA5-37C4B0FC54BE}" type="pres">
      <dgm:prSet presAssocID="{BF59E0D4-8BCB-4DAB-B8EB-FF9BA3E9FA23}" presName="L1TextContainer" presStyleLbl="revTx" presStyleIdx="2" presStyleCnt="3">
        <dgm:presLayoutVars>
          <dgm:chMax val="1"/>
          <dgm:chPref val="1"/>
          <dgm:bulletEnabled val="1"/>
        </dgm:presLayoutVars>
      </dgm:prSet>
      <dgm:spPr/>
    </dgm:pt>
    <dgm:pt modelId="{207C3F35-CF54-4495-ADBB-AF8A221C492B}" type="pres">
      <dgm:prSet presAssocID="{BF59E0D4-8BCB-4DAB-B8EB-FF9BA3E9FA23}" presName="L2TextContainerWrapper" presStyleCnt="0">
        <dgm:presLayoutVars>
          <dgm:chMax val="0"/>
          <dgm:chPref val="0"/>
          <dgm:bulletEnabled val="1"/>
        </dgm:presLayoutVars>
      </dgm:prSet>
      <dgm:spPr/>
    </dgm:pt>
    <dgm:pt modelId="{BEB6994C-C062-4AE4-9FA0-BE56C08D9932}" type="pres">
      <dgm:prSet presAssocID="{BF59E0D4-8BCB-4DAB-B8EB-FF9BA3E9FA23}" presName="L2TextContainer" presStyleLbl="bgAccFollowNode1" presStyleIdx="2" presStyleCnt="3"/>
      <dgm:spPr/>
    </dgm:pt>
    <dgm:pt modelId="{F0A83370-D298-492D-A507-5360656EF82D}" type="pres">
      <dgm:prSet presAssocID="{BF59E0D4-8BCB-4DAB-B8EB-FF9BA3E9FA23}" presName="FlexibleEmptyPlaceHolder" presStyleCnt="0"/>
      <dgm:spPr/>
    </dgm:pt>
    <dgm:pt modelId="{D614CEB3-B1B7-4900-BEDC-363859DD42C9}" type="pres">
      <dgm:prSet presAssocID="{BF59E0D4-8BCB-4DAB-B8EB-FF9BA3E9FA23}"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gm:spPr>
    </dgm:pt>
    <dgm:pt modelId="{E1A51CAF-F646-49FD-8711-B69A2015FBB1}" type="pres">
      <dgm:prSet presAssocID="{BF59E0D4-8BCB-4DAB-B8EB-FF9BA3E9FA23}" presName="ConnectorPoint" presStyleLbl="fgAcc1" presStyleIdx="2" presStyleCnt="3"/>
      <dgm:spPr>
        <a:solidFill>
          <a:schemeClr val="lt1">
            <a:alpha val="90000"/>
            <a:hueOff val="0"/>
            <a:satOff val="0"/>
            <a:lumOff val="0"/>
            <a:alphaOff val="0"/>
          </a:schemeClr>
        </a:solidFill>
        <a:ln w="25400" cap="flat" cmpd="sng" algn="ctr">
          <a:noFill/>
          <a:prstDash val="solid"/>
        </a:ln>
        <a:effectLst/>
      </dgm:spPr>
    </dgm:pt>
    <dgm:pt modelId="{B165D93B-7DBD-4CCC-B6BA-4CC1CEB5DCAF}" type="pres">
      <dgm:prSet presAssocID="{BF59E0D4-8BCB-4DAB-B8EB-FF9BA3E9FA23}" presName="EmptyPlaceHolder" presStyleCnt="0"/>
      <dgm:spPr/>
    </dgm:pt>
  </dgm:ptLst>
  <dgm:cxnLst>
    <dgm:cxn modelId="{16C03C70-36F6-4FCB-863F-0D7B0A439B8F}" type="presOf" srcId="{BF59E0D4-8BCB-4DAB-B8EB-FF9BA3E9FA23}" destId="{E23FEC0B-3581-47F7-ADA5-37C4B0FC54BE}" srcOrd="0" destOrd="0" presId="urn:microsoft.com/office/officeart/2017/3/layout/HorizontalPathTimeline"/>
    <dgm:cxn modelId="{5DCED272-EEC1-4119-9F9D-52C26FE7BD70}" srcId="{EE959D4A-2A46-4CE3-97F1-B120B68DF63A}" destId="{A1AADABF-7F83-49F7-9260-2CBB4D1413B5}" srcOrd="0" destOrd="0" parTransId="{881B7DE7-1698-4489-8F4C-2129019EDEC2}" sibTransId="{86F61425-3167-4C99-8AF7-D651672A3E1F}"/>
    <dgm:cxn modelId="{67A6007F-7DF6-4FD5-B879-8BBE492556EA}" type="presOf" srcId="{B16A4501-69A6-4839-92E8-540BBF720D85}" destId="{4A0A3FC9-82D8-4EB5-94D5-10D5C4D13B84}" srcOrd="0" destOrd="0" presId="urn:microsoft.com/office/officeart/2017/3/layout/HorizontalPathTimeline"/>
    <dgm:cxn modelId="{96C57B9C-2C4B-4306-9EEC-E52E97FCD28F}" type="presOf" srcId="{A1AADABF-7F83-49F7-9260-2CBB4D1413B5}" destId="{A9BDE92A-5C28-4D11-BF8F-0EFB1A18E7C2}" srcOrd="0" destOrd="0" presId="urn:microsoft.com/office/officeart/2017/3/layout/HorizontalPathTimeline"/>
    <dgm:cxn modelId="{5C99D2A5-A655-438D-AD12-9786490D9820}" srcId="{B16A4501-69A6-4839-92E8-540BBF720D85}" destId="{BF59E0D4-8BCB-4DAB-B8EB-FF9BA3E9FA23}" srcOrd="2" destOrd="0" parTransId="{D96928F8-E6C3-49CE-BB92-12090B50ADA7}" sibTransId="{55746D99-C2D4-4AFE-8E9A-018227B47C95}"/>
    <dgm:cxn modelId="{615C1DB9-4102-4FA3-B1D7-178A6088FE03}" type="presOf" srcId="{542BD494-A5E5-4292-8D00-6E2F1ECCA8D6}" destId="{BEB6994C-C062-4AE4-9FA0-BE56C08D9932}" srcOrd="0" destOrd="0" presId="urn:microsoft.com/office/officeart/2017/3/layout/HorizontalPathTimeline"/>
    <dgm:cxn modelId="{88A74DBF-1190-4BEE-B150-7200E4AB26A4}" type="presOf" srcId="{B29089BF-EB19-4D1A-86E1-B2C9D9D536C2}" destId="{201A81D8-9F20-44E3-B486-21FFD9A00F17}" srcOrd="0" destOrd="0" presId="urn:microsoft.com/office/officeart/2017/3/layout/HorizontalPathTimeline"/>
    <dgm:cxn modelId="{506FD7C1-0BB7-45AA-AC24-0E0F0E69F380}" srcId="{B16A4501-69A6-4839-92E8-540BBF720D85}" destId="{B29089BF-EB19-4D1A-86E1-B2C9D9D536C2}" srcOrd="0" destOrd="0" parTransId="{4C1E5E54-C93B-4767-9ADB-342BEEE2E610}" sibTransId="{ED710624-607A-42B5-8681-B636FE7087C5}"/>
    <dgm:cxn modelId="{57454BC2-6329-482C-BC02-3FF89529B745}" srcId="{B16A4501-69A6-4839-92E8-540BBF720D85}" destId="{EE959D4A-2A46-4CE3-97F1-B120B68DF63A}" srcOrd="1" destOrd="0" parTransId="{59FEB6E7-14B9-4234-93D2-0E54509FA020}" sibTransId="{4FE6BFBB-29B0-426A-917A-E96B135AE93B}"/>
    <dgm:cxn modelId="{361C41C5-5551-4982-9298-ADD3DAF21C70}" type="presOf" srcId="{EE959D4A-2A46-4CE3-97F1-B120B68DF63A}" destId="{6A1FF4DF-FDC2-4ED3-A322-16314E1D8852}" srcOrd="0" destOrd="0" presId="urn:microsoft.com/office/officeart/2017/3/layout/HorizontalPathTimeline"/>
    <dgm:cxn modelId="{43A668D2-8A84-4C0E-B493-539BDFFE4441}" srcId="{B29089BF-EB19-4D1A-86E1-B2C9D9D536C2}" destId="{CED873D0-9E99-4727-8EE5-8169BFECE338}" srcOrd="0" destOrd="0" parTransId="{8B0E0025-075E-48B7-B1AA-FFE463451E3E}" sibTransId="{054B2619-9042-4EB1-A43A-C1E4B9D4524B}"/>
    <dgm:cxn modelId="{F390F8D3-C3D3-4185-8082-FE60C9E4E48F}" srcId="{BF59E0D4-8BCB-4DAB-B8EB-FF9BA3E9FA23}" destId="{542BD494-A5E5-4292-8D00-6E2F1ECCA8D6}" srcOrd="0" destOrd="0" parTransId="{C8DB5722-28B3-4E10-B6DD-B216293F7881}" sibTransId="{B7AD38C0-7DD3-42C5-9E0F-7409487E2B41}"/>
    <dgm:cxn modelId="{373BCEDC-8755-4C62-89ED-878EA66623C7}" type="presOf" srcId="{CED873D0-9E99-4727-8EE5-8169BFECE338}" destId="{024A9059-E6D7-4125-8E1C-7E60B8E57E73}" srcOrd="0" destOrd="0" presId="urn:microsoft.com/office/officeart/2017/3/layout/HorizontalPathTimeline"/>
    <dgm:cxn modelId="{763DA67A-F7C8-4C8D-9F42-8473199A01F3}" type="presParOf" srcId="{4A0A3FC9-82D8-4EB5-94D5-10D5C4D13B84}" destId="{66B3B184-AF4D-47E3-86E4-B504A1124C9F}" srcOrd="0" destOrd="0" presId="urn:microsoft.com/office/officeart/2017/3/layout/HorizontalPathTimeline"/>
    <dgm:cxn modelId="{4C8C8863-FFF9-43C6-A70C-1200A91A8621}" type="presParOf" srcId="{4A0A3FC9-82D8-4EB5-94D5-10D5C4D13B84}" destId="{C5604D29-7DE0-4749-AA27-CCC7E1FF0DD7}" srcOrd="1" destOrd="0" presId="urn:microsoft.com/office/officeart/2017/3/layout/HorizontalPathTimeline"/>
    <dgm:cxn modelId="{DA03F5E0-1BD2-473D-BEDF-1741986E9C42}" type="presParOf" srcId="{C5604D29-7DE0-4749-AA27-CCC7E1FF0DD7}" destId="{020E2D34-D798-43CF-B485-FCCDB59369CC}" srcOrd="0" destOrd="0" presId="urn:microsoft.com/office/officeart/2017/3/layout/HorizontalPathTimeline"/>
    <dgm:cxn modelId="{8FCA9699-FBFD-467A-AC1C-07C7F57F9FDD}" type="presParOf" srcId="{020E2D34-D798-43CF-B485-FCCDB59369CC}" destId="{201A81D8-9F20-44E3-B486-21FFD9A00F17}" srcOrd="0" destOrd="0" presId="urn:microsoft.com/office/officeart/2017/3/layout/HorizontalPathTimeline"/>
    <dgm:cxn modelId="{B4FFED22-92CE-47C9-95F4-B10F3B54B88F}" type="presParOf" srcId="{020E2D34-D798-43CF-B485-FCCDB59369CC}" destId="{B3F8E483-5ADF-43A5-971A-B58B829652AD}" srcOrd="1" destOrd="0" presId="urn:microsoft.com/office/officeart/2017/3/layout/HorizontalPathTimeline"/>
    <dgm:cxn modelId="{AF1AA5FF-71EC-45B4-A714-A145AAD0E82B}" type="presParOf" srcId="{B3F8E483-5ADF-43A5-971A-B58B829652AD}" destId="{024A9059-E6D7-4125-8E1C-7E60B8E57E73}" srcOrd="0" destOrd="0" presId="urn:microsoft.com/office/officeart/2017/3/layout/HorizontalPathTimeline"/>
    <dgm:cxn modelId="{2762AAF0-F966-437E-B39D-4255FA2617B2}" type="presParOf" srcId="{B3F8E483-5ADF-43A5-971A-B58B829652AD}" destId="{F93F9403-DF8E-4FC8-9EAB-4C2D3DE57C1F}" srcOrd="1" destOrd="0" presId="urn:microsoft.com/office/officeart/2017/3/layout/HorizontalPathTimeline"/>
    <dgm:cxn modelId="{9EE6472B-0F1E-4DF5-9BAD-14B467BC7056}" type="presParOf" srcId="{020E2D34-D798-43CF-B485-FCCDB59369CC}" destId="{FCC08DB6-32BB-4735-85EE-E3DBA30EEE39}" srcOrd="2" destOrd="0" presId="urn:microsoft.com/office/officeart/2017/3/layout/HorizontalPathTimeline"/>
    <dgm:cxn modelId="{79B7ADBC-1088-469B-9DC8-197F010613A7}" type="presParOf" srcId="{020E2D34-D798-43CF-B485-FCCDB59369CC}" destId="{7892A71B-AAB3-4421-9F30-3E93B384BB2B}" srcOrd="3" destOrd="0" presId="urn:microsoft.com/office/officeart/2017/3/layout/HorizontalPathTimeline"/>
    <dgm:cxn modelId="{3366CDBC-EB69-4B32-AAEF-1C43FC36701A}" type="presParOf" srcId="{020E2D34-D798-43CF-B485-FCCDB59369CC}" destId="{7E9E212C-290C-42EE-B88A-144F96E63F7C}" srcOrd="4" destOrd="0" presId="urn:microsoft.com/office/officeart/2017/3/layout/HorizontalPathTimeline"/>
    <dgm:cxn modelId="{843C0751-6B13-43D6-962D-6E7171E6A98F}" type="presParOf" srcId="{C5604D29-7DE0-4749-AA27-CCC7E1FF0DD7}" destId="{534E3433-58B8-48D0-B386-C5ED26E9FA94}" srcOrd="1" destOrd="0" presId="urn:microsoft.com/office/officeart/2017/3/layout/HorizontalPathTimeline"/>
    <dgm:cxn modelId="{4731A969-6357-44B9-8159-162CFC7A9D2C}" type="presParOf" srcId="{C5604D29-7DE0-4749-AA27-CCC7E1FF0DD7}" destId="{A956B1E7-3AFF-4AD4-BF53-D09F6892AAAF}" srcOrd="2" destOrd="0" presId="urn:microsoft.com/office/officeart/2017/3/layout/HorizontalPathTimeline"/>
    <dgm:cxn modelId="{D78C1601-5016-40D6-A99C-2341F6627338}" type="presParOf" srcId="{A956B1E7-3AFF-4AD4-BF53-D09F6892AAAF}" destId="{6A1FF4DF-FDC2-4ED3-A322-16314E1D8852}" srcOrd="0" destOrd="0" presId="urn:microsoft.com/office/officeart/2017/3/layout/HorizontalPathTimeline"/>
    <dgm:cxn modelId="{2C989240-A1EE-4018-B5B8-2F16E356611A}" type="presParOf" srcId="{A956B1E7-3AFF-4AD4-BF53-D09F6892AAAF}" destId="{F23DA323-8883-4950-8212-18695D4174E9}" srcOrd="1" destOrd="0" presId="urn:microsoft.com/office/officeart/2017/3/layout/HorizontalPathTimeline"/>
    <dgm:cxn modelId="{2B3D7DC5-F24A-4B6A-B67A-EE7287E16862}" type="presParOf" srcId="{F23DA323-8883-4950-8212-18695D4174E9}" destId="{A9BDE92A-5C28-4D11-BF8F-0EFB1A18E7C2}" srcOrd="0" destOrd="0" presId="urn:microsoft.com/office/officeart/2017/3/layout/HorizontalPathTimeline"/>
    <dgm:cxn modelId="{99A79F94-C5F1-48FC-90FC-0321C813DB57}" type="presParOf" srcId="{F23DA323-8883-4950-8212-18695D4174E9}" destId="{D982F37F-DFB5-4C38-89B1-BE28B36BD9C3}" srcOrd="1" destOrd="0" presId="urn:microsoft.com/office/officeart/2017/3/layout/HorizontalPathTimeline"/>
    <dgm:cxn modelId="{CFCAE779-0F8B-41E2-BC30-59BE8467D42B}" type="presParOf" srcId="{A956B1E7-3AFF-4AD4-BF53-D09F6892AAAF}" destId="{FE2A1404-8D57-415C-AD3C-60868F7A7490}" srcOrd="2" destOrd="0" presId="urn:microsoft.com/office/officeart/2017/3/layout/HorizontalPathTimeline"/>
    <dgm:cxn modelId="{A741FDF6-D2AD-4178-B557-C24B0C6CDFA2}" type="presParOf" srcId="{A956B1E7-3AFF-4AD4-BF53-D09F6892AAAF}" destId="{80B70B3E-CA88-43FA-BDDB-D610C56AD084}" srcOrd="3" destOrd="0" presId="urn:microsoft.com/office/officeart/2017/3/layout/HorizontalPathTimeline"/>
    <dgm:cxn modelId="{94814F62-64C2-4973-9AA7-579FABF6E1EB}" type="presParOf" srcId="{A956B1E7-3AFF-4AD4-BF53-D09F6892AAAF}" destId="{597F7FDA-74EA-44DA-A546-60191678F7C6}" srcOrd="4" destOrd="0" presId="urn:microsoft.com/office/officeart/2017/3/layout/HorizontalPathTimeline"/>
    <dgm:cxn modelId="{E9319AA6-1432-4070-A2CB-34193865FEAF}" type="presParOf" srcId="{C5604D29-7DE0-4749-AA27-CCC7E1FF0DD7}" destId="{7FD96645-B5A2-4946-B44A-0EA129F68763}" srcOrd="3" destOrd="0" presId="urn:microsoft.com/office/officeart/2017/3/layout/HorizontalPathTimeline"/>
    <dgm:cxn modelId="{5F2DBBF4-55FA-4290-B594-8213EB30CCA6}" type="presParOf" srcId="{C5604D29-7DE0-4749-AA27-CCC7E1FF0DD7}" destId="{40719A51-CFEF-4E71-832C-962E2020916A}" srcOrd="4" destOrd="0" presId="urn:microsoft.com/office/officeart/2017/3/layout/HorizontalPathTimeline"/>
    <dgm:cxn modelId="{721A949F-FC0F-4686-9C96-EB93701311F9}" type="presParOf" srcId="{40719A51-CFEF-4E71-832C-962E2020916A}" destId="{E23FEC0B-3581-47F7-ADA5-37C4B0FC54BE}" srcOrd="0" destOrd="0" presId="urn:microsoft.com/office/officeart/2017/3/layout/HorizontalPathTimeline"/>
    <dgm:cxn modelId="{154DB2D0-9F85-45F9-8071-0B05FA33B256}" type="presParOf" srcId="{40719A51-CFEF-4E71-832C-962E2020916A}" destId="{207C3F35-CF54-4495-ADBB-AF8A221C492B}" srcOrd="1" destOrd="0" presId="urn:microsoft.com/office/officeart/2017/3/layout/HorizontalPathTimeline"/>
    <dgm:cxn modelId="{0F0F6D7B-B2C5-4D82-9AC3-B84CA86BDB32}" type="presParOf" srcId="{207C3F35-CF54-4495-ADBB-AF8A221C492B}" destId="{BEB6994C-C062-4AE4-9FA0-BE56C08D9932}" srcOrd="0" destOrd="0" presId="urn:microsoft.com/office/officeart/2017/3/layout/HorizontalPathTimeline"/>
    <dgm:cxn modelId="{548A20A4-20F4-4080-B123-A2B75767F7EA}" type="presParOf" srcId="{207C3F35-CF54-4495-ADBB-AF8A221C492B}" destId="{F0A83370-D298-492D-A507-5360656EF82D}" srcOrd="1" destOrd="0" presId="urn:microsoft.com/office/officeart/2017/3/layout/HorizontalPathTimeline"/>
    <dgm:cxn modelId="{522C4160-A195-42C0-B94F-1317E6477063}" type="presParOf" srcId="{40719A51-CFEF-4E71-832C-962E2020916A}" destId="{D614CEB3-B1B7-4900-BEDC-363859DD42C9}" srcOrd="2" destOrd="0" presId="urn:microsoft.com/office/officeart/2017/3/layout/HorizontalPathTimeline"/>
    <dgm:cxn modelId="{7234B04F-D11C-44C7-A90E-E7922FBED30C}" type="presParOf" srcId="{40719A51-CFEF-4E71-832C-962E2020916A}" destId="{E1A51CAF-F646-49FD-8711-B69A2015FBB1}" srcOrd="3" destOrd="0" presId="urn:microsoft.com/office/officeart/2017/3/layout/HorizontalPathTimeline"/>
    <dgm:cxn modelId="{D1FFB9EE-F531-4F57-8A24-190E1210B9F7}" type="presParOf" srcId="{40719A51-CFEF-4E71-832C-962E2020916A}" destId="{B165D93B-7DBD-4CCC-B6BA-4CC1CEB5DCAF}" srcOrd="4" destOrd="0" presId="urn:microsoft.com/office/officeart/2017/3/layout/HorizontalPath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A81D8-9F20-44E3-B486-21FFD9A00F17}">
      <dsp:nvSpPr>
        <dsp:cNvPr id="0" name=""/>
        <dsp:cNvSpPr/>
      </dsp:nvSpPr>
      <dsp:spPr>
        <a:xfrm>
          <a:off x="411480" y="2430442"/>
          <a:ext cx="3291840" cy="511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2025</a:t>
          </a:r>
        </a:p>
      </dsp:txBody>
      <dsp:txXfrm>
        <a:off x="411480" y="2430442"/>
        <a:ext cx="3291840" cy="511433"/>
      </dsp:txXfrm>
    </dsp:sp>
    <dsp:sp modelId="{66B3B184-AF4D-47E3-86E4-B504A1124C9F}">
      <dsp:nvSpPr>
        <dsp:cNvPr id="0" name=""/>
        <dsp:cNvSpPr/>
      </dsp:nvSpPr>
      <dsp:spPr>
        <a:xfrm>
          <a:off x="0" y="2172462"/>
          <a:ext cx="8229600" cy="1810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4A9059-E6D7-4125-8E1C-7E60B8E57E73}">
      <dsp:nvSpPr>
        <dsp:cNvPr id="0" name=""/>
        <dsp:cNvSpPr/>
      </dsp:nvSpPr>
      <dsp:spPr>
        <a:xfrm>
          <a:off x="246888" y="771676"/>
          <a:ext cx="3621024" cy="63137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b="1" kern="1200" dirty="0"/>
            <a:t>Current Outreach in Ghana &amp; Jamaica </a:t>
          </a:r>
        </a:p>
      </dsp:txBody>
      <dsp:txXfrm>
        <a:off x="246888" y="771676"/>
        <a:ext cx="3621024" cy="631371"/>
      </dsp:txXfrm>
    </dsp:sp>
    <dsp:sp modelId="{FCC08DB6-32BB-4735-85EE-E3DBA30EEE39}">
      <dsp:nvSpPr>
        <dsp:cNvPr id="0" name=""/>
        <dsp:cNvSpPr/>
      </dsp:nvSpPr>
      <dsp:spPr>
        <a:xfrm>
          <a:off x="2057400" y="1403048"/>
          <a:ext cx="0" cy="76941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6A1FF4DF-FDC2-4ED3-A322-16314E1D8852}">
      <dsp:nvSpPr>
        <dsp:cNvPr id="0" name=""/>
        <dsp:cNvSpPr/>
      </dsp:nvSpPr>
      <dsp:spPr>
        <a:xfrm>
          <a:off x="2468880" y="1584087"/>
          <a:ext cx="3291840" cy="511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t>2026</a:t>
          </a:r>
        </a:p>
      </dsp:txBody>
      <dsp:txXfrm>
        <a:off x="2468880" y="1584087"/>
        <a:ext cx="3291840" cy="511433"/>
      </dsp:txXfrm>
    </dsp:sp>
    <dsp:sp modelId="{A9BDE92A-5C28-4D11-BF8F-0EFB1A18E7C2}">
      <dsp:nvSpPr>
        <dsp:cNvPr id="0" name=""/>
        <dsp:cNvSpPr/>
      </dsp:nvSpPr>
      <dsp:spPr>
        <a:xfrm>
          <a:off x="2304288" y="3122914"/>
          <a:ext cx="3621024" cy="92732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b="1" kern="1200" dirty="0"/>
            <a:t>Expansion to St. Croix &amp; U.S. Launch – school programs, community partnerships, and advocacy</a:t>
          </a:r>
        </a:p>
      </dsp:txBody>
      <dsp:txXfrm>
        <a:off x="2304288" y="3122914"/>
        <a:ext cx="3621024" cy="927327"/>
      </dsp:txXfrm>
    </dsp:sp>
    <dsp:sp modelId="{FE2A1404-8D57-415C-AD3C-60868F7A7490}">
      <dsp:nvSpPr>
        <dsp:cNvPr id="0" name=""/>
        <dsp:cNvSpPr/>
      </dsp:nvSpPr>
      <dsp:spPr>
        <a:xfrm>
          <a:off x="4114800" y="2353500"/>
          <a:ext cx="0" cy="76941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7892A71B-AAB3-4421-9F30-3E93B384BB2B}">
      <dsp:nvSpPr>
        <dsp:cNvPr id="0" name=""/>
        <dsp:cNvSpPr/>
      </dsp:nvSpPr>
      <dsp:spPr>
        <a:xfrm>
          <a:off x="2000825" y="2206406"/>
          <a:ext cx="113149" cy="11314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80B70B3E-CA88-43FA-BDDB-D610C56AD084}">
      <dsp:nvSpPr>
        <dsp:cNvPr id="0" name=""/>
        <dsp:cNvSpPr/>
      </dsp:nvSpPr>
      <dsp:spPr>
        <a:xfrm>
          <a:off x="4058225" y="2206406"/>
          <a:ext cx="113149" cy="11314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E23FEC0B-3581-47F7-ADA5-37C4B0FC54BE}">
      <dsp:nvSpPr>
        <dsp:cNvPr id="0" name=""/>
        <dsp:cNvSpPr/>
      </dsp:nvSpPr>
      <dsp:spPr>
        <a:xfrm>
          <a:off x="4526280" y="2430442"/>
          <a:ext cx="3291840" cy="511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a:lnSpc>
              <a:spcPct val="90000"/>
            </a:lnSpc>
            <a:spcBef>
              <a:spcPct val="0"/>
            </a:spcBef>
            <a:spcAft>
              <a:spcPct val="35000"/>
            </a:spcAft>
            <a:buNone/>
            <a:defRPr b="1"/>
          </a:pPr>
          <a:r>
            <a:rPr lang="en-US" sz="2000" kern="1200"/>
            <a:t>Ongoing</a:t>
          </a:r>
        </a:p>
      </dsp:txBody>
      <dsp:txXfrm>
        <a:off x="4526280" y="2430442"/>
        <a:ext cx="3291840" cy="511433"/>
      </dsp:txXfrm>
    </dsp:sp>
    <dsp:sp modelId="{BEB6994C-C062-4AE4-9FA0-BE56C08D9932}">
      <dsp:nvSpPr>
        <dsp:cNvPr id="0" name=""/>
        <dsp:cNvSpPr/>
      </dsp:nvSpPr>
      <dsp:spPr>
        <a:xfrm>
          <a:off x="4361688" y="692755"/>
          <a:ext cx="3621024" cy="71029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42875" rIns="142875" bIns="142875" numCol="1" spcCol="1270" anchor="ctr" anchorCtr="0">
          <a:noAutofit/>
        </a:bodyPr>
        <a:lstStyle/>
        <a:p>
          <a:pPr marL="0" lvl="0" indent="0" algn="l" defTabSz="666750">
            <a:lnSpc>
              <a:spcPct val="90000"/>
            </a:lnSpc>
            <a:spcBef>
              <a:spcPct val="0"/>
            </a:spcBef>
            <a:spcAft>
              <a:spcPct val="35000"/>
            </a:spcAft>
            <a:buNone/>
          </a:pPr>
          <a:r>
            <a:rPr lang="en-US" sz="1500" b="1" kern="1200" dirty="0"/>
            <a:t>Product donations, education drives, and awareness campaigns</a:t>
          </a:r>
        </a:p>
      </dsp:txBody>
      <dsp:txXfrm>
        <a:off x="4361688" y="692755"/>
        <a:ext cx="3621024" cy="710293"/>
      </dsp:txXfrm>
    </dsp:sp>
    <dsp:sp modelId="{D614CEB3-B1B7-4900-BEDC-363859DD42C9}">
      <dsp:nvSpPr>
        <dsp:cNvPr id="0" name=""/>
        <dsp:cNvSpPr/>
      </dsp:nvSpPr>
      <dsp:spPr>
        <a:xfrm>
          <a:off x="6172199" y="1403048"/>
          <a:ext cx="0" cy="769413"/>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ln>
        <a:effectLst/>
      </dsp:spPr>
      <dsp:style>
        <a:lnRef idx="2">
          <a:scrgbClr r="0" g="0" b="0"/>
        </a:lnRef>
        <a:fillRef idx="1">
          <a:scrgbClr r="0" g="0" b="0"/>
        </a:fillRef>
        <a:effectRef idx="0">
          <a:scrgbClr r="0" g="0" b="0"/>
        </a:effectRef>
        <a:fontRef idx="minor">
          <a:schemeClr val="lt1"/>
        </a:fontRef>
      </dsp:style>
    </dsp:sp>
    <dsp:sp modelId="{E1A51CAF-F646-49FD-8711-B69A2015FBB1}">
      <dsp:nvSpPr>
        <dsp:cNvPr id="0" name=""/>
        <dsp:cNvSpPr/>
      </dsp:nvSpPr>
      <dsp:spPr>
        <a:xfrm>
          <a:off x="6115625" y="2206406"/>
          <a:ext cx="113149" cy="113149"/>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D24BFD5-D814-402B-B6C4-EEF6AE14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6FED7E8-9A97-475F-9FA4-113410D44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9604" y="1031284"/>
            <a:ext cx="2735746" cy="4436126"/>
          </a:xfrm>
          <a:custGeom>
            <a:avLst/>
            <a:gdLst>
              <a:gd name="connsiteX0" fmla="*/ 0 w 2735746"/>
              <a:gd name="connsiteY0" fmla="*/ 0 h 4436126"/>
              <a:gd name="connsiteX1" fmla="*/ 601864 w 2735746"/>
              <a:gd name="connsiteY1" fmla="*/ 0 h 4436126"/>
              <a:gd name="connsiteX2" fmla="*/ 1203728 w 2735746"/>
              <a:gd name="connsiteY2" fmla="*/ 0 h 4436126"/>
              <a:gd name="connsiteX3" fmla="*/ 1860307 w 2735746"/>
              <a:gd name="connsiteY3" fmla="*/ 0 h 4436126"/>
              <a:gd name="connsiteX4" fmla="*/ 2735746 w 2735746"/>
              <a:gd name="connsiteY4" fmla="*/ 0 h 4436126"/>
              <a:gd name="connsiteX5" fmla="*/ 2735746 w 2735746"/>
              <a:gd name="connsiteY5" fmla="*/ 722455 h 4436126"/>
              <a:gd name="connsiteX6" fmla="*/ 2735746 w 2735746"/>
              <a:gd name="connsiteY6" fmla="*/ 1400548 h 4436126"/>
              <a:gd name="connsiteX7" fmla="*/ 2735746 w 2735746"/>
              <a:gd name="connsiteY7" fmla="*/ 2123003 h 4436126"/>
              <a:gd name="connsiteX8" fmla="*/ 2735746 w 2735746"/>
              <a:gd name="connsiteY8" fmla="*/ 2623652 h 4436126"/>
              <a:gd name="connsiteX9" fmla="*/ 2735746 w 2735746"/>
              <a:gd name="connsiteY9" fmla="*/ 3346106 h 4436126"/>
              <a:gd name="connsiteX10" fmla="*/ 2735746 w 2735746"/>
              <a:gd name="connsiteY10" fmla="*/ 4436126 h 4436126"/>
              <a:gd name="connsiteX11" fmla="*/ 2106524 w 2735746"/>
              <a:gd name="connsiteY11" fmla="*/ 4436126 h 4436126"/>
              <a:gd name="connsiteX12" fmla="*/ 1449945 w 2735746"/>
              <a:gd name="connsiteY12" fmla="*/ 4436126 h 4436126"/>
              <a:gd name="connsiteX13" fmla="*/ 793366 w 2735746"/>
              <a:gd name="connsiteY13" fmla="*/ 4436126 h 4436126"/>
              <a:gd name="connsiteX14" fmla="*/ 0 w 2735746"/>
              <a:gd name="connsiteY14" fmla="*/ 4436126 h 4436126"/>
              <a:gd name="connsiteX15" fmla="*/ 0 w 2735746"/>
              <a:gd name="connsiteY15" fmla="*/ 3713671 h 4436126"/>
              <a:gd name="connsiteX16" fmla="*/ 0 w 2735746"/>
              <a:gd name="connsiteY16" fmla="*/ 3124300 h 4436126"/>
              <a:gd name="connsiteX17" fmla="*/ 0 w 2735746"/>
              <a:gd name="connsiteY17" fmla="*/ 2446207 h 4436126"/>
              <a:gd name="connsiteX18" fmla="*/ 0 w 2735746"/>
              <a:gd name="connsiteY18" fmla="*/ 1856836 h 4436126"/>
              <a:gd name="connsiteX19" fmla="*/ 0 w 2735746"/>
              <a:gd name="connsiteY19" fmla="*/ 1178742 h 4436126"/>
              <a:gd name="connsiteX20" fmla="*/ 0 w 2735746"/>
              <a:gd name="connsiteY20" fmla="*/ 678094 h 4436126"/>
              <a:gd name="connsiteX21" fmla="*/ 0 w 2735746"/>
              <a:gd name="connsiteY21" fmla="*/ 0 h 4436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35746" h="4436126" fill="none" extrusionOk="0">
                <a:moveTo>
                  <a:pt x="0" y="0"/>
                </a:moveTo>
                <a:cubicBezTo>
                  <a:pt x="179540" y="26169"/>
                  <a:pt x="438012" y="23230"/>
                  <a:pt x="601864" y="0"/>
                </a:cubicBezTo>
                <a:cubicBezTo>
                  <a:pt x="765716" y="-23230"/>
                  <a:pt x="955038" y="-5127"/>
                  <a:pt x="1203728" y="0"/>
                </a:cubicBezTo>
                <a:cubicBezTo>
                  <a:pt x="1452418" y="5127"/>
                  <a:pt x="1646417" y="-25974"/>
                  <a:pt x="1860307" y="0"/>
                </a:cubicBezTo>
                <a:cubicBezTo>
                  <a:pt x="2074197" y="25974"/>
                  <a:pt x="2430568" y="-26480"/>
                  <a:pt x="2735746" y="0"/>
                </a:cubicBezTo>
                <a:cubicBezTo>
                  <a:pt x="2706048" y="340749"/>
                  <a:pt x="2740838" y="495871"/>
                  <a:pt x="2735746" y="722455"/>
                </a:cubicBezTo>
                <a:cubicBezTo>
                  <a:pt x="2730654" y="949039"/>
                  <a:pt x="2752433" y="1198388"/>
                  <a:pt x="2735746" y="1400548"/>
                </a:cubicBezTo>
                <a:cubicBezTo>
                  <a:pt x="2719059" y="1602708"/>
                  <a:pt x="2715247" y="1770847"/>
                  <a:pt x="2735746" y="2123003"/>
                </a:cubicBezTo>
                <a:cubicBezTo>
                  <a:pt x="2756245" y="2475160"/>
                  <a:pt x="2751062" y="2522091"/>
                  <a:pt x="2735746" y="2623652"/>
                </a:cubicBezTo>
                <a:cubicBezTo>
                  <a:pt x="2720430" y="2725213"/>
                  <a:pt x="2753604" y="3142493"/>
                  <a:pt x="2735746" y="3346106"/>
                </a:cubicBezTo>
                <a:cubicBezTo>
                  <a:pt x="2717888" y="3549719"/>
                  <a:pt x="2748400" y="4025565"/>
                  <a:pt x="2735746" y="4436126"/>
                </a:cubicBezTo>
                <a:cubicBezTo>
                  <a:pt x="2455834" y="4434463"/>
                  <a:pt x="2336666" y="4425166"/>
                  <a:pt x="2106524" y="4436126"/>
                </a:cubicBezTo>
                <a:cubicBezTo>
                  <a:pt x="1876382" y="4447086"/>
                  <a:pt x="1601121" y="4420147"/>
                  <a:pt x="1449945" y="4436126"/>
                </a:cubicBezTo>
                <a:cubicBezTo>
                  <a:pt x="1298769" y="4452105"/>
                  <a:pt x="950963" y="4404014"/>
                  <a:pt x="793366" y="4436126"/>
                </a:cubicBezTo>
                <a:cubicBezTo>
                  <a:pt x="635769" y="4468238"/>
                  <a:pt x="300146" y="4462205"/>
                  <a:pt x="0" y="4436126"/>
                </a:cubicBezTo>
                <a:cubicBezTo>
                  <a:pt x="25833" y="4232419"/>
                  <a:pt x="3486" y="4019021"/>
                  <a:pt x="0" y="3713671"/>
                </a:cubicBezTo>
                <a:cubicBezTo>
                  <a:pt x="-3486" y="3408322"/>
                  <a:pt x="-27541" y="3277286"/>
                  <a:pt x="0" y="3124300"/>
                </a:cubicBezTo>
                <a:cubicBezTo>
                  <a:pt x="27541" y="2971314"/>
                  <a:pt x="31162" y="2762025"/>
                  <a:pt x="0" y="2446207"/>
                </a:cubicBezTo>
                <a:cubicBezTo>
                  <a:pt x="-31162" y="2130389"/>
                  <a:pt x="9656" y="2027375"/>
                  <a:pt x="0" y="1856836"/>
                </a:cubicBezTo>
                <a:cubicBezTo>
                  <a:pt x="-9656" y="1686297"/>
                  <a:pt x="-14688" y="1512539"/>
                  <a:pt x="0" y="1178742"/>
                </a:cubicBezTo>
                <a:cubicBezTo>
                  <a:pt x="14688" y="844945"/>
                  <a:pt x="2890" y="917816"/>
                  <a:pt x="0" y="678094"/>
                </a:cubicBezTo>
                <a:cubicBezTo>
                  <a:pt x="-2890" y="438372"/>
                  <a:pt x="5448" y="207647"/>
                  <a:pt x="0" y="0"/>
                </a:cubicBezTo>
                <a:close/>
              </a:path>
              <a:path w="2735746" h="4436126" stroke="0" extrusionOk="0">
                <a:moveTo>
                  <a:pt x="0" y="0"/>
                </a:moveTo>
                <a:cubicBezTo>
                  <a:pt x="209894" y="16338"/>
                  <a:pt x="375877" y="-31334"/>
                  <a:pt x="629222" y="0"/>
                </a:cubicBezTo>
                <a:cubicBezTo>
                  <a:pt x="882567" y="31334"/>
                  <a:pt x="997255" y="-29736"/>
                  <a:pt x="1258443" y="0"/>
                </a:cubicBezTo>
                <a:cubicBezTo>
                  <a:pt x="1519631" y="29736"/>
                  <a:pt x="1769008" y="-24969"/>
                  <a:pt x="1942380" y="0"/>
                </a:cubicBezTo>
                <a:cubicBezTo>
                  <a:pt x="2115752" y="24969"/>
                  <a:pt x="2487652" y="32052"/>
                  <a:pt x="2735746" y="0"/>
                </a:cubicBezTo>
                <a:cubicBezTo>
                  <a:pt x="2751518" y="246908"/>
                  <a:pt x="2711283" y="325094"/>
                  <a:pt x="2735746" y="589371"/>
                </a:cubicBezTo>
                <a:cubicBezTo>
                  <a:pt x="2760209" y="853648"/>
                  <a:pt x="2718833" y="972107"/>
                  <a:pt x="2735746" y="1090020"/>
                </a:cubicBezTo>
                <a:cubicBezTo>
                  <a:pt x="2752659" y="1207933"/>
                  <a:pt x="2729992" y="1582062"/>
                  <a:pt x="2735746" y="1812474"/>
                </a:cubicBezTo>
                <a:cubicBezTo>
                  <a:pt x="2741500" y="2042886"/>
                  <a:pt x="2707628" y="2235903"/>
                  <a:pt x="2735746" y="2401845"/>
                </a:cubicBezTo>
                <a:cubicBezTo>
                  <a:pt x="2763864" y="2567787"/>
                  <a:pt x="2758150" y="2913761"/>
                  <a:pt x="2735746" y="3124300"/>
                </a:cubicBezTo>
                <a:cubicBezTo>
                  <a:pt x="2713342" y="3334839"/>
                  <a:pt x="2720989" y="3582863"/>
                  <a:pt x="2735746" y="3758032"/>
                </a:cubicBezTo>
                <a:cubicBezTo>
                  <a:pt x="2750503" y="3933201"/>
                  <a:pt x="2736802" y="4250321"/>
                  <a:pt x="2735746" y="4436126"/>
                </a:cubicBezTo>
                <a:cubicBezTo>
                  <a:pt x="2480396" y="4409468"/>
                  <a:pt x="2193035" y="4433672"/>
                  <a:pt x="2051810" y="4436126"/>
                </a:cubicBezTo>
                <a:cubicBezTo>
                  <a:pt x="1910585" y="4438580"/>
                  <a:pt x="1557696" y="4442846"/>
                  <a:pt x="1422588" y="4436126"/>
                </a:cubicBezTo>
                <a:cubicBezTo>
                  <a:pt x="1287480" y="4429406"/>
                  <a:pt x="1114403" y="4428562"/>
                  <a:pt x="820724" y="4436126"/>
                </a:cubicBezTo>
                <a:cubicBezTo>
                  <a:pt x="527045" y="4443690"/>
                  <a:pt x="375914" y="4447757"/>
                  <a:pt x="0" y="4436126"/>
                </a:cubicBezTo>
                <a:cubicBezTo>
                  <a:pt x="-31538" y="4174476"/>
                  <a:pt x="-31250" y="4099935"/>
                  <a:pt x="0" y="3802394"/>
                </a:cubicBezTo>
                <a:cubicBezTo>
                  <a:pt x="31250" y="3504853"/>
                  <a:pt x="9806" y="3349077"/>
                  <a:pt x="0" y="3213023"/>
                </a:cubicBezTo>
                <a:cubicBezTo>
                  <a:pt x="-9806" y="3076969"/>
                  <a:pt x="-22953" y="2900441"/>
                  <a:pt x="0" y="2712374"/>
                </a:cubicBezTo>
                <a:cubicBezTo>
                  <a:pt x="22953" y="2524307"/>
                  <a:pt x="-35854" y="2231517"/>
                  <a:pt x="0" y="1989919"/>
                </a:cubicBezTo>
                <a:cubicBezTo>
                  <a:pt x="35854" y="1748321"/>
                  <a:pt x="1945" y="1519865"/>
                  <a:pt x="0" y="1400548"/>
                </a:cubicBezTo>
                <a:cubicBezTo>
                  <a:pt x="-1945" y="1281231"/>
                  <a:pt x="-11601" y="971726"/>
                  <a:pt x="0" y="811177"/>
                </a:cubicBezTo>
                <a:cubicBezTo>
                  <a:pt x="11601" y="650628"/>
                  <a:pt x="34125" y="210794"/>
                  <a:pt x="0" y="0"/>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8728339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5947326" y="2049518"/>
            <a:ext cx="2477765" cy="2465727"/>
          </a:xfrm>
        </p:spPr>
        <p:txBody>
          <a:bodyPr anchor="b">
            <a:normAutofit fontScale="92500"/>
          </a:bodyPr>
          <a:lstStyle/>
          <a:p>
            <a:pPr algn="l">
              <a:lnSpc>
                <a:spcPct val="90000"/>
              </a:lnSpc>
            </a:pPr>
            <a:r>
              <a:rPr lang="en-US" sz="2700" b="1" dirty="0">
                <a:solidFill>
                  <a:srgbClr val="FFFFFF"/>
                </a:solidFill>
              </a:rPr>
              <a:t>An International Period Campaign</a:t>
            </a:r>
          </a:p>
          <a:p>
            <a:pPr algn="l">
              <a:lnSpc>
                <a:spcPct val="90000"/>
              </a:lnSpc>
            </a:pPr>
            <a:r>
              <a:rPr lang="en-US" sz="2700" dirty="0">
                <a:solidFill>
                  <a:srgbClr val="FFFFFF"/>
                </a:solidFill>
              </a:rPr>
              <a:t>Ghana • Jamaica • USA (2026 Launch)</a:t>
            </a:r>
          </a:p>
        </p:txBody>
      </p:sp>
      <p:sp>
        <p:nvSpPr>
          <p:cNvPr id="20" name="sketch line">
            <a:extLst>
              <a:ext uri="{FF2B5EF4-FFF2-40B4-BE49-F238E27FC236}">
                <a16:creationId xmlns:a16="http://schemas.microsoft.com/office/drawing/2014/main" id="{2A39B854-4B6C-4F7F-A602-6F97770CE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49" y="5439978"/>
            <a:ext cx="4711446" cy="18288"/>
          </a:xfrm>
          <a:custGeom>
            <a:avLst/>
            <a:gdLst>
              <a:gd name="connsiteX0" fmla="*/ 0 w 4711446"/>
              <a:gd name="connsiteY0" fmla="*/ 0 h 18288"/>
              <a:gd name="connsiteX1" fmla="*/ 625949 w 4711446"/>
              <a:gd name="connsiteY1" fmla="*/ 0 h 18288"/>
              <a:gd name="connsiteX2" fmla="*/ 1157670 w 4711446"/>
              <a:gd name="connsiteY2" fmla="*/ 0 h 18288"/>
              <a:gd name="connsiteX3" fmla="*/ 1736504 w 4711446"/>
              <a:gd name="connsiteY3" fmla="*/ 0 h 18288"/>
              <a:gd name="connsiteX4" fmla="*/ 2456683 w 4711446"/>
              <a:gd name="connsiteY4" fmla="*/ 0 h 18288"/>
              <a:gd name="connsiteX5" fmla="*/ 3082632 w 4711446"/>
              <a:gd name="connsiteY5" fmla="*/ 0 h 18288"/>
              <a:gd name="connsiteX6" fmla="*/ 3661467 w 4711446"/>
              <a:gd name="connsiteY6" fmla="*/ 0 h 18288"/>
              <a:gd name="connsiteX7" fmla="*/ 4711446 w 4711446"/>
              <a:gd name="connsiteY7" fmla="*/ 0 h 18288"/>
              <a:gd name="connsiteX8" fmla="*/ 4711446 w 4711446"/>
              <a:gd name="connsiteY8" fmla="*/ 18288 h 18288"/>
              <a:gd name="connsiteX9" fmla="*/ 4038382 w 4711446"/>
              <a:gd name="connsiteY9" fmla="*/ 18288 h 18288"/>
              <a:gd name="connsiteX10" fmla="*/ 3459547 w 4711446"/>
              <a:gd name="connsiteY10" fmla="*/ 18288 h 18288"/>
              <a:gd name="connsiteX11" fmla="*/ 2692255 w 4711446"/>
              <a:gd name="connsiteY11" fmla="*/ 18288 h 18288"/>
              <a:gd name="connsiteX12" fmla="*/ 2066306 w 4711446"/>
              <a:gd name="connsiteY12" fmla="*/ 18288 h 18288"/>
              <a:gd name="connsiteX13" fmla="*/ 1534585 w 4711446"/>
              <a:gd name="connsiteY13" fmla="*/ 18288 h 18288"/>
              <a:gd name="connsiteX14" fmla="*/ 814407 w 4711446"/>
              <a:gd name="connsiteY14" fmla="*/ 18288 h 18288"/>
              <a:gd name="connsiteX15" fmla="*/ 0 w 4711446"/>
              <a:gd name="connsiteY15" fmla="*/ 18288 h 18288"/>
              <a:gd name="connsiteX16" fmla="*/ 0 w 4711446"/>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11446" h="18288" fill="none" extrusionOk="0">
                <a:moveTo>
                  <a:pt x="0" y="0"/>
                </a:moveTo>
                <a:cubicBezTo>
                  <a:pt x="275996" y="-6775"/>
                  <a:pt x="430270" y="12128"/>
                  <a:pt x="625949" y="0"/>
                </a:cubicBezTo>
                <a:cubicBezTo>
                  <a:pt x="821628" y="-12128"/>
                  <a:pt x="953153" y="2170"/>
                  <a:pt x="1157670" y="0"/>
                </a:cubicBezTo>
                <a:cubicBezTo>
                  <a:pt x="1362187" y="-2170"/>
                  <a:pt x="1508708" y="24986"/>
                  <a:pt x="1736504" y="0"/>
                </a:cubicBezTo>
                <a:cubicBezTo>
                  <a:pt x="1964300" y="-24986"/>
                  <a:pt x="2114331" y="-14747"/>
                  <a:pt x="2456683" y="0"/>
                </a:cubicBezTo>
                <a:cubicBezTo>
                  <a:pt x="2799035" y="14747"/>
                  <a:pt x="2904885" y="27883"/>
                  <a:pt x="3082632" y="0"/>
                </a:cubicBezTo>
                <a:cubicBezTo>
                  <a:pt x="3260379" y="-27883"/>
                  <a:pt x="3449277" y="21284"/>
                  <a:pt x="3661467" y="0"/>
                </a:cubicBezTo>
                <a:cubicBezTo>
                  <a:pt x="3873658" y="-21284"/>
                  <a:pt x="4403906" y="12447"/>
                  <a:pt x="4711446" y="0"/>
                </a:cubicBezTo>
                <a:cubicBezTo>
                  <a:pt x="4711844" y="7429"/>
                  <a:pt x="4711426" y="10822"/>
                  <a:pt x="4711446" y="18288"/>
                </a:cubicBezTo>
                <a:cubicBezTo>
                  <a:pt x="4441704" y="14143"/>
                  <a:pt x="4312170" y="5146"/>
                  <a:pt x="4038382" y="18288"/>
                </a:cubicBezTo>
                <a:cubicBezTo>
                  <a:pt x="3764594" y="31430"/>
                  <a:pt x="3716634" y="24680"/>
                  <a:pt x="3459547" y="18288"/>
                </a:cubicBezTo>
                <a:cubicBezTo>
                  <a:pt x="3202460" y="11896"/>
                  <a:pt x="2879854" y="19674"/>
                  <a:pt x="2692255" y="18288"/>
                </a:cubicBezTo>
                <a:cubicBezTo>
                  <a:pt x="2504656" y="16902"/>
                  <a:pt x="2223731" y="-2796"/>
                  <a:pt x="2066306" y="18288"/>
                </a:cubicBezTo>
                <a:cubicBezTo>
                  <a:pt x="1908881" y="39372"/>
                  <a:pt x="1781464" y="10855"/>
                  <a:pt x="1534585" y="18288"/>
                </a:cubicBezTo>
                <a:cubicBezTo>
                  <a:pt x="1287706" y="25721"/>
                  <a:pt x="979966" y="-15294"/>
                  <a:pt x="814407" y="18288"/>
                </a:cubicBezTo>
                <a:cubicBezTo>
                  <a:pt x="648848" y="51870"/>
                  <a:pt x="195527" y="13986"/>
                  <a:pt x="0" y="18288"/>
                </a:cubicBezTo>
                <a:cubicBezTo>
                  <a:pt x="-591" y="13205"/>
                  <a:pt x="-663" y="6329"/>
                  <a:pt x="0" y="0"/>
                </a:cubicBezTo>
                <a:close/>
              </a:path>
              <a:path w="4711446" h="18288" stroke="0" extrusionOk="0">
                <a:moveTo>
                  <a:pt x="0" y="0"/>
                </a:moveTo>
                <a:cubicBezTo>
                  <a:pt x="225644" y="-29218"/>
                  <a:pt x="321824" y="-13505"/>
                  <a:pt x="625949" y="0"/>
                </a:cubicBezTo>
                <a:cubicBezTo>
                  <a:pt x="930074" y="13505"/>
                  <a:pt x="1040728" y="23682"/>
                  <a:pt x="1157670" y="0"/>
                </a:cubicBezTo>
                <a:cubicBezTo>
                  <a:pt x="1274612" y="-23682"/>
                  <a:pt x="1732715" y="-38127"/>
                  <a:pt x="1924962" y="0"/>
                </a:cubicBezTo>
                <a:cubicBezTo>
                  <a:pt x="2117209" y="38127"/>
                  <a:pt x="2299261" y="17383"/>
                  <a:pt x="2550911" y="0"/>
                </a:cubicBezTo>
                <a:cubicBezTo>
                  <a:pt x="2802561" y="-17383"/>
                  <a:pt x="2873352" y="-24010"/>
                  <a:pt x="3176861" y="0"/>
                </a:cubicBezTo>
                <a:cubicBezTo>
                  <a:pt x="3480370" y="24010"/>
                  <a:pt x="3597961" y="-9070"/>
                  <a:pt x="3944153" y="0"/>
                </a:cubicBezTo>
                <a:cubicBezTo>
                  <a:pt x="4290345" y="9070"/>
                  <a:pt x="4345995" y="26854"/>
                  <a:pt x="4711446" y="0"/>
                </a:cubicBezTo>
                <a:cubicBezTo>
                  <a:pt x="4710560" y="5429"/>
                  <a:pt x="4712267" y="14046"/>
                  <a:pt x="4711446" y="18288"/>
                </a:cubicBezTo>
                <a:cubicBezTo>
                  <a:pt x="4574282" y="23897"/>
                  <a:pt x="4363770" y="43566"/>
                  <a:pt x="4132611" y="18288"/>
                </a:cubicBezTo>
                <a:cubicBezTo>
                  <a:pt x="3901452" y="-6990"/>
                  <a:pt x="3795359" y="-7327"/>
                  <a:pt x="3459547" y="18288"/>
                </a:cubicBezTo>
                <a:cubicBezTo>
                  <a:pt x="3123735" y="43903"/>
                  <a:pt x="3000502" y="-9998"/>
                  <a:pt x="2786484" y="18288"/>
                </a:cubicBezTo>
                <a:cubicBezTo>
                  <a:pt x="2572466" y="46574"/>
                  <a:pt x="2424773" y="17766"/>
                  <a:pt x="2160535" y="18288"/>
                </a:cubicBezTo>
                <a:cubicBezTo>
                  <a:pt x="1896297" y="18810"/>
                  <a:pt x="1673486" y="-6557"/>
                  <a:pt x="1393242" y="18288"/>
                </a:cubicBezTo>
                <a:cubicBezTo>
                  <a:pt x="1112998" y="43133"/>
                  <a:pt x="887393" y="39122"/>
                  <a:pt x="625949" y="18288"/>
                </a:cubicBezTo>
                <a:cubicBezTo>
                  <a:pt x="364505" y="-2546"/>
                  <a:pt x="251092" y="19641"/>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green house logo&#10;&#10;AI-generated content may be incorrect.">
            <a:extLst>
              <a:ext uri="{FF2B5EF4-FFF2-40B4-BE49-F238E27FC236}">
                <a16:creationId xmlns:a16="http://schemas.microsoft.com/office/drawing/2014/main" id="{63B629E0-4BCA-4588-80F1-91A73FB6B9FE}"/>
              </a:ext>
            </a:extLst>
          </p:cNvPr>
          <p:cNvPicPr>
            <a:picLocks noChangeAspect="1"/>
          </p:cNvPicPr>
          <p:nvPr/>
        </p:nvPicPr>
        <p:blipFill>
          <a:blip r:embed="rId2"/>
          <a:stretch>
            <a:fillRect/>
          </a:stretch>
        </p:blipFill>
        <p:spPr>
          <a:xfrm>
            <a:off x="533953" y="5632447"/>
            <a:ext cx="1740666" cy="1054037"/>
          </a:xfrm>
          <a:prstGeom prst="rect">
            <a:avLst/>
          </a:prstGeom>
        </p:spPr>
      </p:pic>
      <p:pic>
        <p:nvPicPr>
          <p:cNvPr id="7" name="Picture 6" descr="A black background with a black border&#10;&#10;AI-generated content may be incorrect.">
            <a:extLst>
              <a:ext uri="{FF2B5EF4-FFF2-40B4-BE49-F238E27FC236}">
                <a16:creationId xmlns:a16="http://schemas.microsoft.com/office/drawing/2014/main" id="{0B8FB759-D924-AE9A-5B8B-C1AA4433E656}"/>
              </a:ext>
            </a:extLst>
          </p:cNvPr>
          <p:cNvPicPr>
            <a:picLocks noChangeAspect="1"/>
          </p:cNvPicPr>
          <p:nvPr/>
        </p:nvPicPr>
        <p:blipFill>
          <a:blip r:embed="rId3"/>
          <a:stretch>
            <a:fillRect/>
          </a:stretch>
        </p:blipFill>
        <p:spPr>
          <a:xfrm>
            <a:off x="150224" y="1615784"/>
            <a:ext cx="5546140" cy="23643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1000"/>
                                  </p:stCondLst>
                                  <p:iterate>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9184"/>
            <a:ext cx="5170932" cy="1783080"/>
          </a:xfrm>
        </p:spPr>
        <p:txBody>
          <a:bodyPr anchor="b">
            <a:normAutofit/>
          </a:bodyPr>
          <a:lstStyle/>
          <a:p>
            <a:pPr>
              <a:lnSpc>
                <a:spcPct val="90000"/>
              </a:lnSpc>
            </a:pPr>
            <a:r>
              <a:rPr lang="en-US" sz="5700" b="1"/>
              <a:t>Campaign Overview</a:t>
            </a:r>
          </a:p>
        </p:txBody>
      </p:sp>
      <p:sp>
        <p:nvSpPr>
          <p:cNvPr id="27"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706624"/>
            <a:ext cx="5170932" cy="3483864"/>
          </a:xfrm>
        </p:spPr>
        <p:txBody>
          <a:bodyPr>
            <a:normAutofit/>
          </a:bodyPr>
          <a:lstStyle/>
          <a:p>
            <a:r>
              <a:rPr lang="en-US" sz="1900" dirty="0"/>
              <a:t>The </a:t>
            </a:r>
            <a:r>
              <a:rPr lang="en-US" sz="1900" b="1" dirty="0"/>
              <a:t>“You Got This! Flow With It!” </a:t>
            </a:r>
            <a:r>
              <a:rPr lang="en-US" sz="1900" dirty="0"/>
              <a:t>campaign is an international menstrual equity movement that empowers young girls and women through education, awareness, and access to menstrual products.</a:t>
            </a:r>
          </a:p>
          <a:p>
            <a:endParaRPr lang="en-US" sz="1900" dirty="0"/>
          </a:p>
          <a:p>
            <a:r>
              <a:rPr lang="en-US" sz="1900" dirty="0"/>
              <a:t>Launched in Ghana and Jamaica, the campaign addresses period poverty, stigma, and health education while fostering confidence and self-worth. </a:t>
            </a:r>
          </a:p>
        </p:txBody>
      </p:sp>
      <p:pic>
        <p:nvPicPr>
          <p:cNvPr id="15" name="Picture 14" descr="A person standing behind a table with many bags&#10;&#10;AI-generated content may be incorrect.">
            <a:extLst>
              <a:ext uri="{FF2B5EF4-FFF2-40B4-BE49-F238E27FC236}">
                <a16:creationId xmlns:a16="http://schemas.microsoft.com/office/drawing/2014/main" id="{19CA94EC-F05C-7771-7BB0-2D3D706308B4}"/>
              </a:ext>
            </a:extLst>
          </p:cNvPr>
          <p:cNvPicPr>
            <a:picLocks noChangeAspect="1"/>
          </p:cNvPicPr>
          <p:nvPr/>
        </p:nvPicPr>
        <p:blipFill>
          <a:blip r:embed="rId2"/>
          <a:srcRect l="17383" r="28658" b="1"/>
          <a:stretch>
            <a:fillRect/>
          </a:stretch>
        </p:blipFill>
        <p:spPr>
          <a:xfrm>
            <a:off x="6117340" y="-7"/>
            <a:ext cx="3026660"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9" name="Picture 8" descr="A table with bags and backpacks&#10;&#10;AI-generated content may be incorrect.">
            <a:extLst>
              <a:ext uri="{FF2B5EF4-FFF2-40B4-BE49-F238E27FC236}">
                <a16:creationId xmlns:a16="http://schemas.microsoft.com/office/drawing/2014/main" id="{2700C283-40CA-C3FD-2C2D-5DE40876E283}"/>
              </a:ext>
            </a:extLst>
          </p:cNvPr>
          <p:cNvPicPr>
            <a:picLocks noChangeAspect="1"/>
          </p:cNvPicPr>
          <p:nvPr/>
        </p:nvPicPr>
        <p:blipFill>
          <a:blip r:embed="rId3"/>
          <a:srcRect l="5492" r="6628"/>
          <a:stretch>
            <a:fillRect/>
          </a:stretch>
        </p:blipFill>
        <p:spPr>
          <a:xfrm>
            <a:off x="6108267" y="4267201"/>
            <a:ext cx="3035733"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DABB4DA-29A3-B3CA-9521-4328721D161E}"/>
              </a:ext>
            </a:extLst>
          </p:cNvPr>
          <p:cNvSpPr txBox="1">
            <a:spLocks/>
          </p:cNvSpPr>
          <p:nvPr/>
        </p:nvSpPr>
        <p:spPr>
          <a:xfrm>
            <a:off x="457200" y="2118101"/>
            <a:ext cx="8229600" cy="4174521"/>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To empower, educate, and equip girls worldwide to manage their menstrual cycles with dignity.</a:t>
            </a:r>
          </a:p>
          <a:p>
            <a:r>
              <a:rPr lang="en-US" sz="2800" dirty="0"/>
              <a:t>We aim to:</a:t>
            </a:r>
          </a:p>
          <a:p>
            <a:r>
              <a:rPr lang="en-US" sz="2800" dirty="0"/>
              <a:t>💪 Normalize menstrual conversations</a:t>
            </a:r>
          </a:p>
          <a:p>
            <a:r>
              <a:rPr lang="en-US" sz="2800" dirty="0"/>
              <a:t>📘 Provide health education</a:t>
            </a:r>
          </a:p>
          <a:p>
            <a:r>
              <a:rPr lang="en-US" sz="2800" dirty="0"/>
              <a:t>🩸 Ensure access to menstrual products</a:t>
            </a:r>
          </a:p>
        </p:txBody>
      </p:sp>
      <p:pic>
        <p:nvPicPr>
          <p:cNvPr id="4" name="Picture 3" descr="A black background with a black border&#10;&#10;AI-generated content may be incorrect.">
            <a:extLst>
              <a:ext uri="{FF2B5EF4-FFF2-40B4-BE49-F238E27FC236}">
                <a16:creationId xmlns:a16="http://schemas.microsoft.com/office/drawing/2014/main" id="{510368B6-7240-AE85-D9FC-1A43B1FC3666}"/>
              </a:ext>
            </a:extLst>
          </p:cNvPr>
          <p:cNvPicPr>
            <a:picLocks noChangeAspect="1"/>
          </p:cNvPicPr>
          <p:nvPr/>
        </p:nvPicPr>
        <p:blipFill>
          <a:blip r:embed="rId2"/>
          <a:stretch>
            <a:fillRect/>
          </a:stretch>
        </p:blipFill>
        <p:spPr>
          <a:xfrm>
            <a:off x="334463" y="412769"/>
            <a:ext cx="3986919" cy="1550079"/>
          </a:xfrm>
          <a:prstGeom prst="rect">
            <a:avLst/>
          </a:prstGeom>
        </p:spPr>
      </p:pic>
      <p:sp>
        <p:nvSpPr>
          <p:cNvPr id="5" name="Title 1"/>
          <p:cNvSpPr txBox="1">
            <a:spLocks/>
          </p:cNvSpPr>
          <p:nvPr/>
        </p:nvSpPr>
        <p:spPr>
          <a:xfrm>
            <a:off x="4638515" y="819848"/>
            <a:ext cx="3556341"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dirty="0"/>
              <a:t>Our Mission</a:t>
            </a:r>
          </a:p>
        </p:txBody>
      </p:sp>
    </p:spTree>
    <p:extLst>
      <p:ext uri="{BB962C8B-B14F-4D97-AF65-F5344CB8AC3E}">
        <p14:creationId xmlns:p14="http://schemas.microsoft.com/office/powerpoint/2010/main" val="641319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9" y="3752849"/>
            <a:ext cx="2468166" cy="2452687"/>
          </a:xfrm>
        </p:spPr>
        <p:txBody>
          <a:bodyPr anchor="ctr">
            <a:normAutofit/>
          </a:bodyPr>
          <a:lstStyle/>
          <a:p>
            <a:r>
              <a:rPr lang="en-US" sz="3100" b="1" dirty="0"/>
              <a:t>Global Reach</a:t>
            </a:r>
          </a:p>
        </p:txBody>
      </p:sp>
      <p:sp>
        <p:nvSpPr>
          <p:cNvPr id="3" name="Content Placeholder 2"/>
          <p:cNvSpPr>
            <a:spLocks noGrp="1"/>
          </p:cNvSpPr>
          <p:nvPr>
            <p:ph idx="1"/>
          </p:nvPr>
        </p:nvSpPr>
        <p:spPr>
          <a:xfrm>
            <a:off x="3167986" y="3752850"/>
            <a:ext cx="5614060" cy="2452687"/>
          </a:xfrm>
        </p:spPr>
        <p:txBody>
          <a:bodyPr anchor="ctr">
            <a:normAutofit fontScale="25000" lnSpcReduction="20000"/>
          </a:bodyPr>
          <a:lstStyle/>
          <a:p>
            <a:pPr marL="914400" lvl="2" indent="0">
              <a:lnSpc>
                <a:spcPct val="90000"/>
              </a:lnSpc>
              <a:buNone/>
            </a:pPr>
            <a:r>
              <a:rPr lang="en-US" sz="7200" dirty="0"/>
              <a:t>	  School visits and menstrual health 		  workshops for young girls.</a:t>
            </a:r>
          </a:p>
          <a:p>
            <a:pPr marL="0" indent="0">
              <a:lnSpc>
                <a:spcPct val="90000"/>
              </a:lnSpc>
              <a:buNone/>
            </a:pPr>
            <a:r>
              <a:rPr lang="en-US" sz="7200" dirty="0"/>
              <a:t>			 Community empowerment and 				          hygiene education.</a:t>
            </a:r>
          </a:p>
          <a:p>
            <a:pPr>
              <a:lnSpc>
                <a:spcPct val="90000"/>
              </a:lnSpc>
            </a:pPr>
            <a:r>
              <a:rPr lang="en-US" sz="8000" dirty="0"/>
              <a:t>🌍 </a:t>
            </a:r>
            <a:r>
              <a:rPr lang="en-US" sz="8000" b="1" dirty="0"/>
              <a:t>United States: </a:t>
            </a:r>
          </a:p>
          <a:p>
            <a:pPr lvl="1">
              <a:lnSpc>
                <a:spcPct val="90000"/>
              </a:lnSpc>
            </a:pPr>
            <a:r>
              <a:rPr lang="en-US" sz="7600" dirty="0"/>
              <a:t>Florida Private school (DeLand Preparatory School)</a:t>
            </a:r>
          </a:p>
          <a:p>
            <a:pPr lvl="1">
              <a:lnSpc>
                <a:spcPct val="90000"/>
              </a:lnSpc>
            </a:pPr>
            <a:r>
              <a:rPr lang="en-US" sz="7600" dirty="0"/>
              <a:t>Upcoming 2026 campaign launch expanding outreach and advocacy.</a:t>
            </a:r>
          </a:p>
          <a:p>
            <a:pPr marL="0" indent="0">
              <a:lnSpc>
                <a:spcPct val="90000"/>
              </a:lnSpc>
              <a:buNone/>
            </a:pPr>
            <a:r>
              <a:rPr lang="en-US" sz="6400" dirty="0">
                <a:latin typeface="Arial Rounded MT Bold"/>
              </a:rPr>
              <a:t>		✨ </a:t>
            </a:r>
            <a:r>
              <a:rPr lang="en-US" sz="5600" dirty="0">
                <a:latin typeface="Arial" panose="020B0604020202020204" pitchFamily="34" charset="0"/>
                <a:cs typeface="Arial" panose="020B0604020202020204" pitchFamily="34" charset="0"/>
              </a:rPr>
              <a:t>Distribution of sanitary products</a:t>
            </a:r>
          </a:p>
          <a:p>
            <a:pPr marL="0" indent="0">
              <a:lnSpc>
                <a:spcPct val="90000"/>
              </a:lnSpc>
              <a:buNone/>
            </a:pPr>
            <a:r>
              <a:rPr lang="en-US" sz="5600" dirty="0">
                <a:latin typeface="Arial" panose="020B0604020202020204" pitchFamily="34" charset="0"/>
                <a:cs typeface="Arial" panose="020B0604020202020204" pitchFamily="34" charset="0"/>
              </a:rPr>
              <a:t>		✨ School &amp; community workshops</a:t>
            </a:r>
          </a:p>
          <a:p>
            <a:pPr marL="0" indent="0">
              <a:lnSpc>
                <a:spcPct val="90000"/>
              </a:lnSpc>
              <a:buNone/>
            </a:pPr>
            <a:r>
              <a:rPr lang="en-US" sz="5600" dirty="0">
                <a:latin typeface="Arial" panose="020B0604020202020204" pitchFamily="34" charset="0"/>
                <a:cs typeface="Arial" panose="020B0604020202020204" pitchFamily="34" charset="0"/>
              </a:rPr>
              <a:t>		✨ Empowerment through education</a:t>
            </a:r>
          </a:p>
          <a:p>
            <a:pPr>
              <a:lnSpc>
                <a:spcPct val="90000"/>
              </a:lnSpc>
            </a:pPr>
            <a:endParaRPr lang="en-US" sz="8000" dirty="0">
              <a:latin typeface="Arial Rounded MT Bold"/>
            </a:endParaRPr>
          </a:p>
          <a:p>
            <a:pPr>
              <a:lnSpc>
                <a:spcPct val="90000"/>
              </a:lnSpc>
            </a:pPr>
            <a:endParaRPr lang="en-US" sz="1200" dirty="0"/>
          </a:p>
        </p:txBody>
      </p:sp>
      <p:pic>
        <p:nvPicPr>
          <p:cNvPr id="5" name="Picture 4" descr="A black background with a black border&#10;&#10;AI-generated content may be incorrect.">
            <a:extLst>
              <a:ext uri="{FF2B5EF4-FFF2-40B4-BE49-F238E27FC236}">
                <a16:creationId xmlns:a16="http://schemas.microsoft.com/office/drawing/2014/main" id="{502F7012-69B0-82BE-BC7C-2ABB5F3EFF55}"/>
              </a:ext>
            </a:extLst>
          </p:cNvPr>
          <p:cNvPicPr>
            <a:picLocks noChangeAspect="1"/>
          </p:cNvPicPr>
          <p:nvPr/>
        </p:nvPicPr>
        <p:blipFill>
          <a:blip r:embed="rId2"/>
          <a:stretch>
            <a:fillRect/>
          </a:stretch>
        </p:blipFill>
        <p:spPr>
          <a:xfrm>
            <a:off x="658928" y="508634"/>
            <a:ext cx="6925005" cy="2692381"/>
          </a:xfrm>
          <a:prstGeom prst="rect">
            <a:avLst/>
          </a:prstGeom>
        </p:spPr>
      </p:pic>
      <p:sp>
        <p:nvSpPr>
          <p:cNvPr id="7" name="TextBox 6">
            <a:extLst>
              <a:ext uri="{FF2B5EF4-FFF2-40B4-BE49-F238E27FC236}">
                <a16:creationId xmlns:a16="http://schemas.microsoft.com/office/drawing/2014/main" id="{2B1F8D17-B2CD-8C1F-3EAF-A6BA63F94E32}"/>
              </a:ext>
            </a:extLst>
          </p:cNvPr>
          <p:cNvSpPr txBox="1"/>
          <p:nvPr/>
        </p:nvSpPr>
        <p:spPr>
          <a:xfrm>
            <a:off x="836706" y="6415738"/>
            <a:ext cx="8664387" cy="341632"/>
          </a:xfrm>
          <a:prstGeom prst="rect">
            <a:avLst/>
          </a:prstGeom>
          <a:noFill/>
        </p:spPr>
        <p:txBody>
          <a:bodyPr wrap="square">
            <a:spAutoFit/>
          </a:bodyPr>
          <a:lstStyle/>
          <a:p>
            <a:pPr>
              <a:lnSpc>
                <a:spcPct val="90000"/>
              </a:lnSpc>
            </a:pPr>
            <a:r>
              <a:rPr lang="en-US" sz="1800" dirty="0">
                <a:latin typeface="Arial Rounded MT Bold"/>
              </a:rPr>
              <a:t>Girls are learning to ‘Flow With It!’ — confidently and proudly.</a:t>
            </a:r>
          </a:p>
        </p:txBody>
      </p:sp>
      <p:pic>
        <p:nvPicPr>
          <p:cNvPr id="11" name="Picture 10" descr="A black text with a red yellow and green circle with a map and a star&#10;&#10;AI-generated content may be incorrect.">
            <a:extLst>
              <a:ext uri="{FF2B5EF4-FFF2-40B4-BE49-F238E27FC236}">
                <a16:creationId xmlns:a16="http://schemas.microsoft.com/office/drawing/2014/main" id="{34369EED-7185-9966-9303-893AE7E5604A}"/>
              </a:ext>
            </a:extLst>
          </p:cNvPr>
          <p:cNvPicPr>
            <a:picLocks noChangeAspect="1"/>
          </p:cNvPicPr>
          <p:nvPr/>
        </p:nvPicPr>
        <p:blipFill>
          <a:blip r:embed="rId3"/>
          <a:srcRect t="29194" b="35042"/>
          <a:stretch>
            <a:fillRect/>
          </a:stretch>
        </p:blipFill>
        <p:spPr>
          <a:xfrm>
            <a:off x="3462430" y="3396147"/>
            <a:ext cx="1174003" cy="419869"/>
          </a:xfrm>
          <a:prstGeom prst="rect">
            <a:avLst/>
          </a:prstGeom>
        </p:spPr>
      </p:pic>
      <p:pic>
        <p:nvPicPr>
          <p:cNvPr id="13" name="Picture 12" descr="A black text with a green and yellow circle and a map in the middle&#10;&#10;AI-generated content may be incorrect.">
            <a:extLst>
              <a:ext uri="{FF2B5EF4-FFF2-40B4-BE49-F238E27FC236}">
                <a16:creationId xmlns:a16="http://schemas.microsoft.com/office/drawing/2014/main" id="{6666FA66-EBE5-8188-7B27-A818885BD0BF}"/>
              </a:ext>
            </a:extLst>
          </p:cNvPr>
          <p:cNvPicPr>
            <a:picLocks noChangeAspect="1"/>
          </p:cNvPicPr>
          <p:nvPr/>
        </p:nvPicPr>
        <p:blipFill>
          <a:blip r:embed="rId4"/>
          <a:srcRect l="-977" t="29543" r="2592" b="37429"/>
          <a:stretch>
            <a:fillRect/>
          </a:stretch>
        </p:blipFill>
        <p:spPr>
          <a:xfrm>
            <a:off x="3333562" y="3865564"/>
            <a:ext cx="1302871" cy="43738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1000028444.jpg">
            <a:extLst>
              <a:ext uri="{FF2B5EF4-FFF2-40B4-BE49-F238E27FC236}">
                <a16:creationId xmlns:a16="http://schemas.microsoft.com/office/drawing/2014/main" id="{455041FB-8B9D-1FA7-AD72-DBC94F2A8FD5}"/>
              </a:ext>
            </a:extLst>
          </p:cNvPr>
          <p:cNvPicPr>
            <a:picLocks noChangeAspect="1"/>
          </p:cNvPicPr>
          <p:nvPr/>
        </p:nvPicPr>
        <p:blipFill>
          <a:blip r:embed="rId2"/>
          <a:srcRect t="5037" r="1" b="17681"/>
          <a:stretch>
            <a:fillRect/>
          </a:stretch>
        </p:blipFill>
        <p:spPr>
          <a:xfrm>
            <a:off x="3370077" y="243"/>
            <a:ext cx="5773923" cy="3346705"/>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p:spPr>
      </p:pic>
      <p:pic>
        <p:nvPicPr>
          <p:cNvPr id="4" name="Picture 3" descr="1000025803.jpg">
            <a:extLst>
              <a:ext uri="{FF2B5EF4-FFF2-40B4-BE49-F238E27FC236}">
                <a16:creationId xmlns:a16="http://schemas.microsoft.com/office/drawing/2014/main" id="{08AC03F7-4C4D-F147-B84C-161CFEAD9F06}"/>
              </a:ext>
            </a:extLst>
          </p:cNvPr>
          <p:cNvPicPr>
            <a:picLocks noChangeAspect="1"/>
          </p:cNvPicPr>
          <p:nvPr/>
        </p:nvPicPr>
        <p:blipFill>
          <a:blip r:embed="rId3"/>
          <a:srcRect t="8871" r="-3" b="34014"/>
          <a:stretch>
            <a:fillRect/>
          </a:stretch>
        </p:blipFill>
        <p:spPr>
          <a:xfrm>
            <a:off x="20" y="10"/>
            <a:ext cx="439482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5" name="Picture 4" descr="1000026395.jpg">
            <a:extLst>
              <a:ext uri="{FF2B5EF4-FFF2-40B4-BE49-F238E27FC236}">
                <a16:creationId xmlns:a16="http://schemas.microsoft.com/office/drawing/2014/main" id="{2C40A27B-2FF1-0889-1678-990033A5AA4F}"/>
              </a:ext>
            </a:extLst>
          </p:cNvPr>
          <p:cNvPicPr>
            <a:picLocks noChangeAspect="1"/>
          </p:cNvPicPr>
          <p:nvPr/>
        </p:nvPicPr>
        <p:blipFill>
          <a:blip r:embed="rId4"/>
          <a:srcRect r="1814" b="3"/>
          <a:stretch>
            <a:fillRect/>
          </a:stretch>
        </p:blipFill>
        <p:spPr>
          <a:xfrm>
            <a:off x="4762566" y="3511295"/>
            <a:ext cx="4381434"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7" name="Picture 6" descr="1000035879 (1).jpg">
            <a:extLst>
              <a:ext uri="{FF2B5EF4-FFF2-40B4-BE49-F238E27FC236}">
                <a16:creationId xmlns:a16="http://schemas.microsoft.com/office/drawing/2014/main" id="{4F555BDF-636E-8030-FA5E-18E094CDC55E}"/>
              </a:ext>
            </a:extLst>
          </p:cNvPr>
          <p:cNvPicPr>
            <a:picLocks noChangeAspect="1"/>
          </p:cNvPicPr>
          <p:nvPr/>
        </p:nvPicPr>
        <p:blipFill>
          <a:blip r:embed="rId5"/>
          <a:srcRect r="2953" b="-2"/>
          <a:stretch>
            <a:fillRect/>
          </a:stretch>
        </p:blipFill>
        <p:spPr>
          <a:xfrm>
            <a:off x="20" y="3511295"/>
            <a:ext cx="5773903"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Tree>
    <p:extLst>
      <p:ext uri="{BB962C8B-B14F-4D97-AF65-F5344CB8AC3E}">
        <p14:creationId xmlns:p14="http://schemas.microsoft.com/office/powerpoint/2010/main" val="1343570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71A784BF-09DB-448D-99FC-B49DFC660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917859B3-4C91-478D-929D-BB6433F90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4218905"/>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28650" y="4435052"/>
            <a:ext cx="2320290" cy="1645920"/>
          </a:xfrm>
        </p:spPr>
        <p:txBody>
          <a:bodyPr>
            <a:normAutofit/>
          </a:bodyPr>
          <a:lstStyle/>
          <a:p>
            <a:r>
              <a:rPr lang="en-US" sz="2300" b="1" dirty="0"/>
              <a:t>Community Partners</a:t>
            </a:r>
          </a:p>
        </p:txBody>
      </p:sp>
      <p:pic>
        <p:nvPicPr>
          <p:cNvPr id="11" name="Picture 10" descr="A group of people holding backpacks&#10;&#10;AI-generated content may be incorrect.">
            <a:extLst>
              <a:ext uri="{FF2B5EF4-FFF2-40B4-BE49-F238E27FC236}">
                <a16:creationId xmlns:a16="http://schemas.microsoft.com/office/drawing/2014/main" id="{FF820004-023B-5BAD-33F7-3B1C9EF43823}"/>
              </a:ext>
            </a:extLst>
          </p:cNvPr>
          <p:cNvPicPr>
            <a:picLocks noChangeAspect="1"/>
          </p:cNvPicPr>
          <p:nvPr/>
        </p:nvPicPr>
        <p:blipFill>
          <a:blip r:embed="rId2"/>
          <a:srcRect l="27102" r="23749" b="-2"/>
          <a:stretch>
            <a:fillRect/>
          </a:stretch>
        </p:blipFill>
        <p:spPr>
          <a:xfrm>
            <a:off x="20" y="-6"/>
            <a:ext cx="2948920" cy="4005072"/>
          </a:xfrm>
          <a:prstGeom prst="rect">
            <a:avLst/>
          </a:prstGeom>
        </p:spPr>
      </p:pic>
      <p:pic>
        <p:nvPicPr>
          <p:cNvPr id="13" name="Picture 12" descr="A person with short hair wearing a black jacket&#10;&#10;AI-generated content may be incorrect.">
            <a:extLst>
              <a:ext uri="{FF2B5EF4-FFF2-40B4-BE49-F238E27FC236}">
                <a16:creationId xmlns:a16="http://schemas.microsoft.com/office/drawing/2014/main" id="{19F0C9A9-D29B-523F-1054-B0A695E6C7BF}"/>
              </a:ext>
            </a:extLst>
          </p:cNvPr>
          <p:cNvPicPr>
            <a:picLocks noChangeAspect="1"/>
          </p:cNvPicPr>
          <p:nvPr/>
        </p:nvPicPr>
        <p:blipFill>
          <a:blip r:embed="rId3"/>
          <a:srcRect r="14137" b="3"/>
          <a:stretch>
            <a:fillRect/>
          </a:stretch>
        </p:blipFill>
        <p:spPr>
          <a:xfrm>
            <a:off x="3097530" y="6"/>
            <a:ext cx="2948940" cy="4005071"/>
          </a:xfrm>
          <a:prstGeom prst="rect">
            <a:avLst/>
          </a:prstGeom>
        </p:spPr>
      </p:pic>
      <p:pic>
        <p:nvPicPr>
          <p:cNvPr id="17" name="Picture 16" descr="A person standing in front of a banner&#10;&#10;AI-generated content may be incorrect.">
            <a:extLst>
              <a:ext uri="{FF2B5EF4-FFF2-40B4-BE49-F238E27FC236}">
                <a16:creationId xmlns:a16="http://schemas.microsoft.com/office/drawing/2014/main" id="{D879C0AC-DA0F-D76A-01F7-0BF6A116FDE1}"/>
              </a:ext>
            </a:extLst>
          </p:cNvPr>
          <p:cNvPicPr>
            <a:picLocks noChangeAspect="1"/>
          </p:cNvPicPr>
          <p:nvPr/>
        </p:nvPicPr>
        <p:blipFill>
          <a:blip r:embed="rId4"/>
          <a:srcRect r="3" b="1830"/>
          <a:stretch>
            <a:fillRect/>
          </a:stretch>
        </p:blipFill>
        <p:spPr>
          <a:xfrm rot="5400000">
            <a:off x="5666994" y="528065"/>
            <a:ext cx="4005072" cy="2948940"/>
          </a:xfrm>
          <a:prstGeom prst="rect">
            <a:avLst/>
          </a:prstGeom>
        </p:spPr>
      </p:pic>
      <p:sp>
        <p:nvSpPr>
          <p:cNvPr id="37" name="Rectangle 36">
            <a:extLst>
              <a:ext uri="{FF2B5EF4-FFF2-40B4-BE49-F238E27FC236}">
                <a16:creationId xmlns:a16="http://schemas.microsoft.com/office/drawing/2014/main" id="{6283FBD2-A663-469F-855C-06D86E3C1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491151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8A1279FC-7441-4E55-B082-2774E631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66010" y="525670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285199" y="4435052"/>
            <a:ext cx="5328141" cy="1645920"/>
          </a:xfrm>
        </p:spPr>
        <p:txBody>
          <a:bodyPr anchor="ctr">
            <a:normAutofit/>
          </a:bodyPr>
          <a:lstStyle/>
          <a:p>
            <a:r>
              <a:rPr lang="en-US" sz="1600" dirty="0"/>
              <a:t>🤝 </a:t>
            </a:r>
            <a:r>
              <a:rPr lang="en-US" sz="1600" b="1" dirty="0"/>
              <a:t>Hampton Roads Haven</a:t>
            </a:r>
            <a:r>
              <a:rPr lang="en-US" sz="1600" dirty="0"/>
              <a:t>: This is one of our service projects along with serving the homeless community. </a:t>
            </a:r>
          </a:p>
          <a:p>
            <a:r>
              <a:rPr lang="en-US" sz="1600" b="1" dirty="0"/>
              <a:t>Destiny Dream Projects: </a:t>
            </a:r>
            <a:r>
              <a:rPr lang="en-US" sz="1600" dirty="0"/>
              <a:t>This partnership enables</a:t>
            </a:r>
            <a:r>
              <a:rPr lang="en-US" sz="1600" i="1" dirty="0"/>
              <a:t> </a:t>
            </a:r>
            <a:r>
              <a:rPr lang="en-US" sz="1600" b="1" i="1" dirty="0"/>
              <a:t>“You Got This! Flow With It!”</a:t>
            </a:r>
            <a:r>
              <a:rPr lang="en-US" sz="1600" b="1" dirty="0"/>
              <a:t> </a:t>
            </a:r>
            <a:r>
              <a:rPr lang="en-US" sz="1600" dirty="0"/>
              <a:t>period campaign to reach underserved communities internationally and locally to create lasting impact.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9184"/>
            <a:ext cx="5170932" cy="1783080"/>
          </a:xfrm>
        </p:spPr>
        <p:txBody>
          <a:bodyPr anchor="b">
            <a:normAutofit/>
          </a:bodyPr>
          <a:lstStyle/>
          <a:p>
            <a:r>
              <a:rPr lang="en-US" sz="4700"/>
              <a:t>Impact Highlights</a:t>
            </a:r>
          </a:p>
        </p:txBody>
      </p:sp>
      <p:sp>
        <p:nvSpPr>
          <p:cNvPr id="1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214" y="2395728"/>
            <a:ext cx="3182691" cy="18288"/>
          </a:xfrm>
          <a:custGeom>
            <a:avLst/>
            <a:gdLst>
              <a:gd name="connsiteX0" fmla="*/ 0 w 3182691"/>
              <a:gd name="connsiteY0" fmla="*/ 0 h 18288"/>
              <a:gd name="connsiteX1" fmla="*/ 636538 w 3182691"/>
              <a:gd name="connsiteY1" fmla="*/ 0 h 18288"/>
              <a:gd name="connsiteX2" fmla="*/ 1273076 w 3182691"/>
              <a:gd name="connsiteY2" fmla="*/ 0 h 18288"/>
              <a:gd name="connsiteX3" fmla="*/ 1909615 w 3182691"/>
              <a:gd name="connsiteY3" fmla="*/ 0 h 18288"/>
              <a:gd name="connsiteX4" fmla="*/ 2482499 w 3182691"/>
              <a:gd name="connsiteY4" fmla="*/ 0 h 18288"/>
              <a:gd name="connsiteX5" fmla="*/ 3182691 w 3182691"/>
              <a:gd name="connsiteY5" fmla="*/ 0 h 18288"/>
              <a:gd name="connsiteX6" fmla="*/ 3182691 w 3182691"/>
              <a:gd name="connsiteY6" fmla="*/ 18288 h 18288"/>
              <a:gd name="connsiteX7" fmla="*/ 2609807 w 3182691"/>
              <a:gd name="connsiteY7" fmla="*/ 18288 h 18288"/>
              <a:gd name="connsiteX8" fmla="*/ 2068749 w 3182691"/>
              <a:gd name="connsiteY8" fmla="*/ 18288 h 18288"/>
              <a:gd name="connsiteX9" fmla="*/ 1432211 w 3182691"/>
              <a:gd name="connsiteY9" fmla="*/ 18288 h 18288"/>
              <a:gd name="connsiteX10" fmla="*/ 859327 w 3182691"/>
              <a:gd name="connsiteY10" fmla="*/ 18288 h 18288"/>
              <a:gd name="connsiteX11" fmla="*/ 0 w 3182691"/>
              <a:gd name="connsiteY11" fmla="*/ 18288 h 18288"/>
              <a:gd name="connsiteX12" fmla="*/ 0 w 3182691"/>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1" h="18288" fill="none" extrusionOk="0">
                <a:moveTo>
                  <a:pt x="0" y="0"/>
                </a:moveTo>
                <a:cubicBezTo>
                  <a:pt x="253588" y="25878"/>
                  <a:pt x="409323" y="-5359"/>
                  <a:pt x="636538" y="0"/>
                </a:cubicBezTo>
                <a:cubicBezTo>
                  <a:pt x="863753" y="5359"/>
                  <a:pt x="1013406" y="3458"/>
                  <a:pt x="1273076" y="0"/>
                </a:cubicBezTo>
                <a:cubicBezTo>
                  <a:pt x="1532746" y="-3458"/>
                  <a:pt x="1697408" y="-16840"/>
                  <a:pt x="1909615" y="0"/>
                </a:cubicBezTo>
                <a:cubicBezTo>
                  <a:pt x="2121822" y="16840"/>
                  <a:pt x="2213494" y="-18555"/>
                  <a:pt x="2482499" y="0"/>
                </a:cubicBezTo>
                <a:cubicBezTo>
                  <a:pt x="2751504" y="18555"/>
                  <a:pt x="3004132" y="-28750"/>
                  <a:pt x="3182691" y="0"/>
                </a:cubicBezTo>
                <a:cubicBezTo>
                  <a:pt x="3183133" y="4516"/>
                  <a:pt x="3181864" y="12266"/>
                  <a:pt x="3182691" y="18288"/>
                </a:cubicBezTo>
                <a:cubicBezTo>
                  <a:pt x="2947041" y="16687"/>
                  <a:pt x="2875741" y="22937"/>
                  <a:pt x="2609807" y="18288"/>
                </a:cubicBezTo>
                <a:cubicBezTo>
                  <a:pt x="2343873" y="13639"/>
                  <a:pt x="2331203" y="31729"/>
                  <a:pt x="2068749" y="18288"/>
                </a:cubicBezTo>
                <a:cubicBezTo>
                  <a:pt x="1806295" y="4847"/>
                  <a:pt x="1713773" y="47088"/>
                  <a:pt x="1432211" y="18288"/>
                </a:cubicBezTo>
                <a:cubicBezTo>
                  <a:pt x="1150649" y="-10512"/>
                  <a:pt x="982765" y="3747"/>
                  <a:pt x="859327" y="18288"/>
                </a:cubicBezTo>
                <a:cubicBezTo>
                  <a:pt x="735889" y="32829"/>
                  <a:pt x="254183" y="35231"/>
                  <a:pt x="0" y="18288"/>
                </a:cubicBezTo>
                <a:cubicBezTo>
                  <a:pt x="-306" y="11477"/>
                  <a:pt x="485" y="4355"/>
                  <a:pt x="0" y="0"/>
                </a:cubicBezTo>
                <a:close/>
              </a:path>
              <a:path w="3182691" h="18288" stroke="0" extrusionOk="0">
                <a:moveTo>
                  <a:pt x="0" y="0"/>
                </a:moveTo>
                <a:cubicBezTo>
                  <a:pt x="247695" y="-19360"/>
                  <a:pt x="392581" y="-28596"/>
                  <a:pt x="572884" y="0"/>
                </a:cubicBezTo>
                <a:cubicBezTo>
                  <a:pt x="753187" y="28596"/>
                  <a:pt x="922042" y="4121"/>
                  <a:pt x="1113942" y="0"/>
                </a:cubicBezTo>
                <a:cubicBezTo>
                  <a:pt x="1305842" y="-4121"/>
                  <a:pt x="1501806" y="28092"/>
                  <a:pt x="1686826" y="0"/>
                </a:cubicBezTo>
                <a:cubicBezTo>
                  <a:pt x="1871846" y="-28092"/>
                  <a:pt x="2170181" y="-20672"/>
                  <a:pt x="2323364" y="0"/>
                </a:cubicBezTo>
                <a:cubicBezTo>
                  <a:pt x="2476547" y="20672"/>
                  <a:pt x="2919163" y="6097"/>
                  <a:pt x="3182691" y="0"/>
                </a:cubicBezTo>
                <a:cubicBezTo>
                  <a:pt x="3183268" y="4624"/>
                  <a:pt x="3183510" y="11191"/>
                  <a:pt x="3182691" y="18288"/>
                </a:cubicBezTo>
                <a:cubicBezTo>
                  <a:pt x="3026064" y="-10849"/>
                  <a:pt x="2775005" y="23067"/>
                  <a:pt x="2546153" y="18288"/>
                </a:cubicBezTo>
                <a:cubicBezTo>
                  <a:pt x="2317301" y="13509"/>
                  <a:pt x="2164351" y="-9884"/>
                  <a:pt x="1845961" y="18288"/>
                </a:cubicBezTo>
                <a:cubicBezTo>
                  <a:pt x="1527571" y="46460"/>
                  <a:pt x="1455006" y="5824"/>
                  <a:pt x="1304903" y="18288"/>
                </a:cubicBezTo>
                <a:cubicBezTo>
                  <a:pt x="1154800" y="30752"/>
                  <a:pt x="942107" y="-12056"/>
                  <a:pt x="604711" y="18288"/>
                </a:cubicBezTo>
                <a:cubicBezTo>
                  <a:pt x="267315" y="48632"/>
                  <a:pt x="141927" y="-8395"/>
                  <a:pt x="0" y="18288"/>
                </a:cubicBezTo>
                <a:cubicBezTo>
                  <a:pt x="-171" y="12755"/>
                  <a:pt x="-690" y="793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706624"/>
            <a:ext cx="5170932" cy="3483864"/>
          </a:xfrm>
        </p:spPr>
        <p:txBody>
          <a:bodyPr>
            <a:normAutofit/>
          </a:bodyPr>
          <a:lstStyle/>
          <a:p>
            <a:pPr>
              <a:lnSpc>
                <a:spcPct val="90000"/>
              </a:lnSpc>
            </a:pPr>
            <a:r>
              <a:rPr lang="en-US" sz="1600"/>
              <a:t>✔ Distributed thousands of sanitary pads to girls in Ghana and Jamaica </a:t>
            </a:r>
          </a:p>
          <a:p>
            <a:pPr lvl="1">
              <a:lnSpc>
                <a:spcPct val="90000"/>
              </a:lnSpc>
            </a:pPr>
            <a:r>
              <a:rPr lang="en-US" sz="1600" b="1"/>
              <a:t>Ghana: </a:t>
            </a:r>
          </a:p>
          <a:p>
            <a:pPr lvl="2">
              <a:lnSpc>
                <a:spcPct val="90000"/>
              </a:lnSpc>
            </a:pPr>
            <a:r>
              <a:rPr lang="en-US" sz="1600"/>
              <a:t>2024: 400+ girls </a:t>
            </a:r>
          </a:p>
          <a:p>
            <a:pPr lvl="2">
              <a:lnSpc>
                <a:spcPct val="90000"/>
              </a:lnSpc>
            </a:pPr>
            <a:r>
              <a:rPr lang="en-US" sz="1600"/>
              <a:t>2025: Approx. 1000 girls</a:t>
            </a:r>
          </a:p>
          <a:p>
            <a:pPr lvl="1">
              <a:lnSpc>
                <a:spcPct val="90000"/>
              </a:lnSpc>
            </a:pPr>
            <a:r>
              <a:rPr lang="en-US" sz="1600" b="1"/>
              <a:t>Jamaica: </a:t>
            </a:r>
          </a:p>
          <a:p>
            <a:pPr lvl="2">
              <a:lnSpc>
                <a:spcPct val="90000"/>
              </a:lnSpc>
            </a:pPr>
            <a:r>
              <a:rPr lang="en-US" sz="1600"/>
              <a:t>2024: 100 girls </a:t>
            </a:r>
          </a:p>
          <a:p>
            <a:pPr lvl="2">
              <a:lnSpc>
                <a:spcPct val="90000"/>
              </a:lnSpc>
            </a:pPr>
            <a:r>
              <a:rPr lang="en-US" sz="1600"/>
              <a:t>2025: 150 girls</a:t>
            </a:r>
          </a:p>
          <a:p>
            <a:pPr>
              <a:lnSpc>
                <a:spcPct val="90000"/>
              </a:lnSpc>
            </a:pPr>
            <a:r>
              <a:rPr lang="en-US" sz="1600"/>
              <a:t>✔ Conducted educational workshops on menstrual hygiene</a:t>
            </a:r>
          </a:p>
          <a:p>
            <a:pPr>
              <a:lnSpc>
                <a:spcPct val="90000"/>
              </a:lnSpc>
            </a:pPr>
            <a:r>
              <a:rPr lang="en-US" sz="1600"/>
              <a:t>✔ Promoted confidence, self-care, and health awareness</a:t>
            </a:r>
          </a:p>
          <a:p>
            <a:pPr>
              <a:lnSpc>
                <a:spcPct val="90000"/>
              </a:lnSpc>
            </a:pPr>
            <a:r>
              <a:rPr lang="en-US" sz="1600"/>
              <a:t>✔ Built global community support networks</a:t>
            </a:r>
          </a:p>
        </p:txBody>
      </p:sp>
      <p:pic>
        <p:nvPicPr>
          <p:cNvPr id="6" name="Picture 5" descr="A child holding a bag with black text&#10;&#10;AI-generated content may be incorrect.">
            <a:extLst>
              <a:ext uri="{FF2B5EF4-FFF2-40B4-BE49-F238E27FC236}">
                <a16:creationId xmlns:a16="http://schemas.microsoft.com/office/drawing/2014/main" id="{E96925A7-E3A3-14B2-420D-EE11DE0867A2}"/>
              </a:ext>
            </a:extLst>
          </p:cNvPr>
          <p:cNvPicPr>
            <a:picLocks noChangeAspect="1"/>
          </p:cNvPicPr>
          <p:nvPr/>
        </p:nvPicPr>
        <p:blipFill>
          <a:blip r:embed="rId2"/>
          <a:stretch>
            <a:fillRect/>
          </a:stretch>
        </p:blipFill>
        <p:spPr>
          <a:xfrm>
            <a:off x="6116973" y="329183"/>
            <a:ext cx="2572476" cy="3429969"/>
          </a:xfrm>
          <a:prstGeom prst="rect">
            <a:avLst/>
          </a:prstGeom>
        </p:spPr>
      </p:pic>
      <p:pic>
        <p:nvPicPr>
          <p:cNvPr id="5" name="Picture 4" descr="A black background with a black border&#10;&#10;AI-generated content may be incorrect.">
            <a:extLst>
              <a:ext uri="{FF2B5EF4-FFF2-40B4-BE49-F238E27FC236}">
                <a16:creationId xmlns:a16="http://schemas.microsoft.com/office/drawing/2014/main" id="{F1199EAC-C8D4-CFB1-56C3-CF775A08473E}"/>
              </a:ext>
            </a:extLst>
          </p:cNvPr>
          <p:cNvPicPr>
            <a:picLocks noChangeAspect="1"/>
          </p:cNvPicPr>
          <p:nvPr/>
        </p:nvPicPr>
        <p:blipFill>
          <a:blip r:embed="rId3"/>
          <a:stretch>
            <a:fillRect/>
          </a:stretch>
        </p:blipFill>
        <p:spPr>
          <a:xfrm>
            <a:off x="5897880" y="4590417"/>
            <a:ext cx="2996946" cy="11538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Next Steps</a:t>
            </a:r>
          </a:p>
        </p:txBody>
      </p:sp>
      <p:graphicFrame>
        <p:nvGraphicFramePr>
          <p:cNvPr id="7" name="Content Placeholder 2">
            <a:extLst>
              <a:ext uri="{FF2B5EF4-FFF2-40B4-BE49-F238E27FC236}">
                <a16:creationId xmlns:a16="http://schemas.microsoft.com/office/drawing/2014/main" id="{8480F1A7-8E56-0342-FE27-73D4B49F784A}"/>
              </a:ext>
            </a:extLst>
          </p:cNvPr>
          <p:cNvGraphicFramePr>
            <a:graphicFrameLocks noGrp="1"/>
          </p:cNvGraphicFramePr>
          <p:nvPr>
            <p:ph idx="1"/>
            <p:extLst>
              <p:ext uri="{D42A27DB-BD31-4B8C-83A1-F6EECF244321}">
                <p14:modId xmlns:p14="http://schemas.microsoft.com/office/powerpoint/2010/main" val="251645136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black background with a black border&#10;&#10;AI-generated content may be incorrect.">
            <a:extLst>
              <a:ext uri="{FF2B5EF4-FFF2-40B4-BE49-F238E27FC236}">
                <a16:creationId xmlns:a16="http://schemas.microsoft.com/office/drawing/2014/main" id="{45A073E2-042F-1B67-ED43-FAB96BB32D24}"/>
              </a:ext>
            </a:extLst>
          </p:cNvPr>
          <p:cNvPicPr>
            <a:picLocks noChangeAspect="1"/>
          </p:cNvPicPr>
          <p:nvPr/>
        </p:nvPicPr>
        <p:blipFill>
          <a:blip r:embed="rId7"/>
          <a:stretch>
            <a:fillRect/>
          </a:stretch>
        </p:blipFill>
        <p:spPr>
          <a:xfrm>
            <a:off x="158676" y="5549251"/>
            <a:ext cx="2996946" cy="1153824"/>
          </a:xfrm>
          <a:prstGeom prst="rect">
            <a:avLst/>
          </a:prstGeom>
        </p:spPr>
      </p:pic>
      <p:pic>
        <p:nvPicPr>
          <p:cNvPr id="5" name="Picture 4" descr="A blue and green house logo&#10;&#10;AI-generated content may be incorrect.">
            <a:extLst>
              <a:ext uri="{FF2B5EF4-FFF2-40B4-BE49-F238E27FC236}">
                <a16:creationId xmlns:a16="http://schemas.microsoft.com/office/drawing/2014/main" id="{E0F8FDEB-8A81-8BE8-D3AE-F8B828737415}"/>
              </a:ext>
            </a:extLst>
          </p:cNvPr>
          <p:cNvPicPr>
            <a:picLocks noChangeAspect="1"/>
          </p:cNvPicPr>
          <p:nvPr/>
        </p:nvPicPr>
        <p:blipFill>
          <a:blip r:embed="rId8"/>
          <a:stretch>
            <a:fillRect/>
          </a:stretch>
        </p:blipFill>
        <p:spPr>
          <a:xfrm>
            <a:off x="4933831" y="5559236"/>
            <a:ext cx="1740666" cy="105403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8086" y="0"/>
            <a:ext cx="5565913"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B105E67F-D932-84CA-5F5D-7E73FDE787FA}"/>
              </a:ext>
            </a:extLst>
          </p:cNvPr>
          <p:cNvSpPr txBox="1"/>
          <p:nvPr/>
        </p:nvSpPr>
        <p:spPr>
          <a:xfrm>
            <a:off x="4512854" y="145466"/>
            <a:ext cx="4631146" cy="1330839"/>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400" dirty="0">
                <a:latin typeface="+mj-lt"/>
                <a:ea typeface="+mj-ea"/>
                <a:cs typeface="+mj-cs"/>
              </a:rPr>
              <a:t>How Can You Help?</a:t>
            </a:r>
          </a:p>
        </p:txBody>
      </p:sp>
      <p:pic>
        <p:nvPicPr>
          <p:cNvPr id="26" name="Picture 25" descr="A group of people posing for a photo&#10;&#10;AI-generated content may be incorrect.">
            <a:extLst>
              <a:ext uri="{FF2B5EF4-FFF2-40B4-BE49-F238E27FC236}">
                <a16:creationId xmlns:a16="http://schemas.microsoft.com/office/drawing/2014/main" id="{139A88C0-5E15-5A8E-7733-1E9FC8657AF4}"/>
              </a:ext>
            </a:extLst>
          </p:cNvPr>
          <p:cNvPicPr>
            <a:picLocks noChangeAspect="1"/>
          </p:cNvPicPr>
          <p:nvPr/>
        </p:nvPicPr>
        <p:blipFill>
          <a:blip r:embed="rId2"/>
          <a:srcRect l="5144" t="14745" r="5000"/>
          <a:stretch>
            <a:fillRect/>
          </a:stretch>
        </p:blipFill>
        <p:spPr>
          <a:xfrm>
            <a:off x="75304" y="161364"/>
            <a:ext cx="4399877" cy="5846781"/>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3" name="TextBox 22">
            <a:extLst>
              <a:ext uri="{FF2B5EF4-FFF2-40B4-BE49-F238E27FC236}">
                <a16:creationId xmlns:a16="http://schemas.microsoft.com/office/drawing/2014/main" id="{71B49E6A-9D86-E0ED-DD09-6CBD9404410F}"/>
              </a:ext>
            </a:extLst>
          </p:cNvPr>
          <p:cNvSpPr txBox="1"/>
          <p:nvPr/>
        </p:nvSpPr>
        <p:spPr>
          <a:xfrm>
            <a:off x="4453668" y="1330839"/>
            <a:ext cx="4690332" cy="1834717"/>
          </a:xfrm>
          <a:prstGeom prst="rect">
            <a:avLst/>
          </a:prstGeom>
        </p:spPr>
        <p:txBody>
          <a:bodyPr vert="horz" lIns="91440" tIns="45720" rIns="91440" bIns="45720" rtlCol="0">
            <a:noAutofit/>
          </a:bodyPr>
          <a:lstStyle/>
          <a:p>
            <a:pPr lvl="0" defTabSz="914400" fontAlgn="base">
              <a:lnSpc>
                <a:spcPct val="90000"/>
              </a:lnSpc>
              <a:spcBef>
                <a:spcPct val="0"/>
              </a:spcBef>
              <a:spcAft>
                <a:spcPts val="600"/>
              </a:spcAft>
            </a:pPr>
            <a:r>
              <a:rPr lang="en-US" altLang="en-US" sz="1600" b="1" dirty="0"/>
              <a:t>🌺 You Got This! Flow With It! — Empower the Flow</a:t>
            </a:r>
          </a:p>
          <a:p>
            <a:pPr lvl="0" defTabSz="914400" fontAlgn="base">
              <a:lnSpc>
                <a:spcPct val="90000"/>
              </a:lnSpc>
              <a:spcBef>
                <a:spcPct val="0"/>
              </a:spcBef>
              <a:spcAft>
                <a:spcPts val="600"/>
              </a:spcAft>
            </a:pPr>
            <a:r>
              <a:rPr lang="en-US" altLang="en-US" sz="1600" dirty="0"/>
              <a:t>Periods shouldn’t stop potential. Your organization can make a direct impact by helping fund essential items that bring empowerment and comfort:</a:t>
            </a:r>
          </a:p>
          <a:p>
            <a:pPr lvl="0" indent="-228600" defTabSz="914400" fontAlgn="base">
              <a:lnSpc>
                <a:spcPct val="90000"/>
              </a:lnSpc>
              <a:spcBef>
                <a:spcPct val="0"/>
              </a:spcBef>
              <a:spcAft>
                <a:spcPts val="600"/>
              </a:spcAft>
              <a:buFont typeface="Arial" panose="020B0604020202020204" pitchFamily="34" charset="0"/>
              <a:buChar char="•"/>
            </a:pPr>
            <a:r>
              <a:rPr lang="en-US" altLang="en-US" sz="1600" dirty="0"/>
              <a:t>🧳 </a:t>
            </a:r>
            <a:r>
              <a:rPr lang="en-US" altLang="en-US" sz="1600" b="1" dirty="0"/>
              <a:t>Suitcases for period supplies ($100–$300 per suitcase):</a:t>
            </a:r>
            <a:r>
              <a:rPr lang="en-US" altLang="en-US" sz="1600" dirty="0"/>
              <a:t> The suitcase(s) will hold the supplies.</a:t>
            </a:r>
          </a:p>
          <a:p>
            <a:pPr lvl="0" indent="-228600" defTabSz="914400" fontAlgn="base">
              <a:lnSpc>
                <a:spcPct val="90000"/>
              </a:lnSpc>
              <a:spcBef>
                <a:spcPct val="0"/>
              </a:spcBef>
              <a:spcAft>
                <a:spcPts val="600"/>
              </a:spcAft>
              <a:buFont typeface="Arial" panose="020B0604020202020204" pitchFamily="34" charset="0"/>
              <a:buChar char="•"/>
            </a:pPr>
            <a:r>
              <a:rPr lang="en-US" altLang="en-US" sz="1600" dirty="0"/>
              <a:t>🩸 </a:t>
            </a:r>
            <a:r>
              <a:rPr lang="en-US" altLang="en-US" sz="1600" b="1" dirty="0"/>
              <a:t>Period Pads ($250):</a:t>
            </a:r>
            <a:r>
              <a:rPr lang="en-US" altLang="en-US" sz="1600" dirty="0"/>
              <a:t> Providing reliable comfort and hygiene for those who need it most.</a:t>
            </a:r>
          </a:p>
          <a:p>
            <a:pPr lvl="0" indent="-228600" defTabSz="914400" fontAlgn="base">
              <a:lnSpc>
                <a:spcPct val="90000"/>
              </a:lnSpc>
              <a:spcBef>
                <a:spcPct val="0"/>
              </a:spcBef>
              <a:spcAft>
                <a:spcPts val="600"/>
              </a:spcAft>
              <a:buFont typeface="Arial" panose="020B0604020202020204" pitchFamily="34" charset="0"/>
              <a:buChar char="•"/>
            </a:pPr>
            <a:r>
              <a:rPr lang="en-US" altLang="en-US" sz="1600" dirty="0"/>
              <a:t>💼 </a:t>
            </a:r>
            <a:r>
              <a:rPr lang="en-US" altLang="en-US" sz="1600" b="1" dirty="0"/>
              <a:t>Period Pouches ($300+):</a:t>
            </a:r>
            <a:r>
              <a:rPr lang="en-US" altLang="en-US" sz="1600" dirty="0"/>
              <a:t> Pouches filled with essential supplies.</a:t>
            </a:r>
          </a:p>
          <a:p>
            <a:pPr lvl="0" indent="-228600" defTabSz="914400" fontAlgn="base">
              <a:lnSpc>
                <a:spcPct val="90000"/>
              </a:lnSpc>
              <a:spcBef>
                <a:spcPct val="0"/>
              </a:spcBef>
              <a:spcAft>
                <a:spcPts val="600"/>
              </a:spcAft>
              <a:buFont typeface="Arial" panose="020B0604020202020204" pitchFamily="34" charset="0"/>
              <a:buChar char="•"/>
            </a:pPr>
            <a:r>
              <a:rPr lang="en-US" altLang="en-US" sz="1600" dirty="0"/>
              <a:t>🎨 </a:t>
            </a:r>
            <a:r>
              <a:rPr lang="en-US" altLang="en-US" sz="1600" b="1" dirty="0" err="1"/>
              <a:t>Screenprinting</a:t>
            </a:r>
            <a:r>
              <a:rPr lang="en-US" altLang="en-US" sz="1600" b="1" dirty="0"/>
              <a:t> Pouches ($300–$400):</a:t>
            </a:r>
            <a:r>
              <a:rPr lang="en-US" altLang="en-US" sz="1600" dirty="0"/>
              <a:t> Custom empowerment message to inspire confidence.</a:t>
            </a:r>
          </a:p>
          <a:p>
            <a:pPr lvl="0" indent="-228600" defTabSz="914400" fontAlgn="base">
              <a:lnSpc>
                <a:spcPct val="90000"/>
              </a:lnSpc>
              <a:spcBef>
                <a:spcPct val="0"/>
              </a:spcBef>
              <a:spcAft>
                <a:spcPts val="600"/>
              </a:spcAft>
              <a:buFont typeface="Arial" panose="020B0604020202020204" pitchFamily="34" charset="0"/>
              <a:buChar char="•"/>
            </a:pPr>
            <a:r>
              <a:rPr lang="en-US" altLang="en-US" sz="1600" dirty="0"/>
              <a:t>🧼 </a:t>
            </a:r>
            <a:r>
              <a:rPr lang="en-US" altLang="en-US" sz="1600" b="1" dirty="0"/>
              <a:t>Period Wipes ($100+):</a:t>
            </a:r>
            <a:r>
              <a:rPr lang="en-US" altLang="en-US" sz="1600" dirty="0"/>
              <a:t> Promoting hygiene, comfort, and self-care during every cycle.</a:t>
            </a:r>
          </a:p>
          <a:p>
            <a:pPr lvl="0" indent="-228600" defTabSz="914400" fontAlgn="base">
              <a:lnSpc>
                <a:spcPct val="90000"/>
              </a:lnSpc>
              <a:spcBef>
                <a:spcPct val="0"/>
              </a:spcBef>
              <a:spcAft>
                <a:spcPts val="600"/>
              </a:spcAft>
              <a:buFont typeface="Arial" panose="020B0604020202020204" pitchFamily="34" charset="0"/>
              <a:buChar char="•"/>
            </a:pPr>
            <a:r>
              <a:rPr lang="en-US" altLang="en-US" sz="1600" dirty="0"/>
              <a:t>📅 </a:t>
            </a:r>
            <a:r>
              <a:rPr lang="en-US" altLang="en-US" sz="1600" b="1" dirty="0"/>
              <a:t>Period Trackers ($100):</a:t>
            </a:r>
            <a:r>
              <a:rPr lang="en-US" altLang="en-US" sz="1600" dirty="0"/>
              <a:t> Track monthly cycles with confidence and knowledge.</a:t>
            </a:r>
          </a:p>
          <a:p>
            <a:pPr lvl="0" defTabSz="914400" fontAlgn="base">
              <a:lnSpc>
                <a:spcPct val="90000"/>
              </a:lnSpc>
              <a:spcBef>
                <a:spcPct val="0"/>
              </a:spcBef>
              <a:spcAft>
                <a:spcPts val="600"/>
              </a:spcAft>
            </a:pPr>
            <a:r>
              <a:rPr lang="en-US" altLang="en-US" sz="1600" b="1" dirty="0"/>
              <a:t>Join us in supporting menstrual equity.</a:t>
            </a:r>
            <a:br>
              <a:rPr lang="en-US" altLang="en-US" sz="1600" dirty="0"/>
            </a:br>
            <a:r>
              <a:rPr lang="en-US" altLang="en-US" sz="1600" dirty="0"/>
              <a:t>Your contribution helps young people say, </a:t>
            </a:r>
            <a:r>
              <a:rPr lang="en-US" altLang="en-US" sz="1600" i="1" dirty="0"/>
              <a:t>“I’ve got this!”</a:t>
            </a:r>
            <a:r>
              <a:rPr lang="en-US" altLang="en-US" sz="1600" dirty="0"/>
              <a:t> — and truly </a:t>
            </a:r>
            <a:r>
              <a:rPr lang="en-US" altLang="en-US" sz="1600" b="1" dirty="0"/>
              <a:t>flow with it.</a:t>
            </a:r>
            <a:endParaRPr lang="en-US" altLang="en-US" sz="1600" dirty="0"/>
          </a:p>
          <a:p>
            <a:pPr indent="-228600" defTabSz="914400">
              <a:lnSpc>
                <a:spcPct val="90000"/>
              </a:lnSpc>
              <a:spcAft>
                <a:spcPts val="600"/>
              </a:spcAft>
              <a:buFont typeface="Arial" panose="020B0604020202020204" pitchFamily="34" charset="0"/>
              <a:buChar char="•"/>
            </a:pPr>
            <a:endParaRPr lang="en-US" sz="1600" dirty="0"/>
          </a:p>
        </p:txBody>
      </p:sp>
    </p:spTree>
    <p:extLst>
      <p:ext uri="{BB962C8B-B14F-4D97-AF65-F5344CB8AC3E}">
        <p14:creationId xmlns:p14="http://schemas.microsoft.com/office/powerpoint/2010/main" val="2668915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325369"/>
            <a:ext cx="3276451" cy="1956841"/>
          </a:xfrm>
        </p:spPr>
        <p:txBody>
          <a:bodyPr anchor="b">
            <a:normAutofit/>
          </a:bodyPr>
          <a:lstStyle/>
          <a:p>
            <a:r>
              <a:rPr lang="en-US" sz="4700" dirty="0"/>
              <a:t>Join the Movement</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60" y="2586994"/>
            <a:ext cx="2606040" cy="18288"/>
          </a:xfrm>
          <a:custGeom>
            <a:avLst/>
            <a:gdLst>
              <a:gd name="connsiteX0" fmla="*/ 0 w 2606040"/>
              <a:gd name="connsiteY0" fmla="*/ 0 h 18288"/>
              <a:gd name="connsiteX1" fmla="*/ 625450 w 2606040"/>
              <a:gd name="connsiteY1" fmla="*/ 0 h 18288"/>
              <a:gd name="connsiteX2" fmla="*/ 1224839 w 2606040"/>
              <a:gd name="connsiteY2" fmla="*/ 0 h 18288"/>
              <a:gd name="connsiteX3" fmla="*/ 1824228 w 2606040"/>
              <a:gd name="connsiteY3" fmla="*/ 0 h 18288"/>
              <a:gd name="connsiteX4" fmla="*/ 2606040 w 2606040"/>
              <a:gd name="connsiteY4" fmla="*/ 0 h 18288"/>
              <a:gd name="connsiteX5" fmla="*/ 2606040 w 2606040"/>
              <a:gd name="connsiteY5" fmla="*/ 18288 h 18288"/>
              <a:gd name="connsiteX6" fmla="*/ 1902409 w 2606040"/>
              <a:gd name="connsiteY6" fmla="*/ 18288 h 18288"/>
              <a:gd name="connsiteX7" fmla="*/ 1276960 w 2606040"/>
              <a:gd name="connsiteY7" fmla="*/ 18288 h 18288"/>
              <a:gd name="connsiteX8" fmla="*/ 677570 w 2606040"/>
              <a:gd name="connsiteY8" fmla="*/ 18288 h 18288"/>
              <a:gd name="connsiteX9" fmla="*/ 0 w 2606040"/>
              <a:gd name="connsiteY9" fmla="*/ 18288 h 18288"/>
              <a:gd name="connsiteX10" fmla="*/ 0 w 2606040"/>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stroke="0"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80060" y="2872899"/>
            <a:ext cx="3182691" cy="3320668"/>
          </a:xfrm>
        </p:spPr>
        <p:txBody>
          <a:bodyPr>
            <a:normAutofit/>
          </a:bodyPr>
          <a:lstStyle/>
          <a:p>
            <a:r>
              <a:rPr lang="en-US" sz="1900" dirty="0"/>
              <a:t>Together, we can end period poverty, uplift communities, and empower girls to thrive.</a:t>
            </a:r>
          </a:p>
          <a:p>
            <a:endParaRPr lang="en-US" sz="1900" dirty="0"/>
          </a:p>
          <a:p>
            <a:r>
              <a:rPr lang="en-US" sz="1900" dirty="0"/>
              <a:t>Follow and support: 'You Got This! Flow With It!'</a:t>
            </a:r>
          </a:p>
        </p:txBody>
      </p:sp>
      <p:pic>
        <p:nvPicPr>
          <p:cNvPr id="5" name="Picture 4" descr="A table with bags of items&#10;&#10;AI-generated content may be incorrect.">
            <a:extLst>
              <a:ext uri="{FF2B5EF4-FFF2-40B4-BE49-F238E27FC236}">
                <a16:creationId xmlns:a16="http://schemas.microsoft.com/office/drawing/2014/main" id="{181DC16F-E1EB-D311-2769-D75421CAA7E1}"/>
              </a:ext>
            </a:extLst>
          </p:cNvPr>
          <p:cNvPicPr>
            <a:picLocks noChangeAspect="1"/>
          </p:cNvPicPr>
          <p:nvPr/>
        </p:nvPicPr>
        <p:blipFill>
          <a:blip r:embed="rId2"/>
          <a:srcRect t="11269" r="-2" b="-2"/>
          <a:stretch>
            <a:fillRect/>
          </a:stretch>
        </p:blipFill>
        <p:spPr>
          <a:xfrm>
            <a:off x="3983776" y="10"/>
            <a:ext cx="515908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186</TotalTime>
  <Words>544</Words>
  <Application>Microsoft Office PowerPoint</Application>
  <PresentationFormat>On-screen Show (4:3)</PresentationFormat>
  <Paragraphs>57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Arial Rounded MT Bold</vt:lpstr>
      <vt:lpstr>Calibri</vt:lpstr>
      <vt:lpstr>Office Theme</vt:lpstr>
      <vt:lpstr>PowerPoint Presentation</vt:lpstr>
      <vt:lpstr>Campaign Overview</vt:lpstr>
      <vt:lpstr>PowerPoint Presentation</vt:lpstr>
      <vt:lpstr>Global Reach</vt:lpstr>
      <vt:lpstr>PowerPoint Presentation</vt:lpstr>
      <vt:lpstr>Community Partners</vt:lpstr>
      <vt:lpstr>Impact Highlights</vt:lpstr>
      <vt:lpstr>Next Steps</vt:lpstr>
      <vt:lpstr>PowerPoint Presentation</vt:lpstr>
      <vt:lpstr>Join the Movement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Karen Rose-Tanner</dc:creator>
  <cp:keywords/>
  <dc:description>generated using python-pptx</dc:description>
  <cp:lastModifiedBy>Karen Rose-Tanner</cp:lastModifiedBy>
  <cp:revision>9</cp:revision>
  <dcterms:created xsi:type="dcterms:W3CDTF">2013-01-27T09:14:16Z</dcterms:created>
  <dcterms:modified xsi:type="dcterms:W3CDTF">2025-10-13T03:12:25Z</dcterms:modified>
  <cp:category/>
</cp:coreProperties>
</file>